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colors2.xml" ContentType="application/vnd.openxmlformats-officedocument.drawingml.diagramColors+xml"/>
  <Override PartName="/ppt/diagrams/layout3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rawing2.xml" ContentType="application/vnd.ms-office.drawingml.diagramDrawing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302" r:id="rId3"/>
    <p:sldId id="301" r:id="rId4"/>
    <p:sldId id="304" r:id="rId5"/>
    <p:sldId id="303" r:id="rId6"/>
    <p:sldId id="311" r:id="rId7"/>
    <p:sldId id="312" r:id="rId8"/>
    <p:sldId id="305" r:id="rId9"/>
    <p:sldId id="284" r:id="rId10"/>
    <p:sldId id="283" r:id="rId11"/>
    <p:sldId id="286" r:id="rId12"/>
    <p:sldId id="306" r:id="rId13"/>
    <p:sldId id="313" r:id="rId14"/>
    <p:sldId id="307" r:id="rId15"/>
    <p:sldId id="288" r:id="rId16"/>
    <p:sldId id="309" r:id="rId17"/>
    <p:sldId id="308" r:id="rId18"/>
    <p:sldId id="314" r:id="rId19"/>
    <p:sldId id="310" r:id="rId20"/>
    <p:sldId id="287" r:id="rId21"/>
    <p:sldId id="293" r:id="rId22"/>
    <p:sldId id="289" r:id="rId23"/>
    <p:sldId id="290" r:id="rId24"/>
    <p:sldId id="298" r:id="rId25"/>
    <p:sldId id="297" r:id="rId26"/>
    <p:sldId id="292" r:id="rId27"/>
    <p:sldId id="295" r:id="rId28"/>
    <p:sldId id="280" r:id="rId2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6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openxmlformats.org/officeDocument/2006/relationships/customXml" Target="../customXml/item2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BD02F7-9E83-4764-98EC-619B99C1BB0F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777236B-F325-409D-86F0-B08107132E61}">
      <dgm:prSet phldrT="[Tekst]"/>
      <dgm:spPr/>
      <dgm:t>
        <a:bodyPr/>
        <a:lstStyle/>
        <a:p>
          <a:r>
            <a:rPr lang="pl-PL" dirty="0"/>
            <a:t>Kontrola</a:t>
          </a:r>
        </a:p>
      </dgm:t>
    </dgm:pt>
    <dgm:pt modelId="{41156355-4396-44D6-BBE3-963859B9AB5A}" type="parTrans" cxnId="{0AD2CE14-2493-48B4-9C99-B9F2D27A12B2}">
      <dgm:prSet/>
      <dgm:spPr/>
      <dgm:t>
        <a:bodyPr/>
        <a:lstStyle/>
        <a:p>
          <a:endParaRPr lang="pl-PL"/>
        </a:p>
      </dgm:t>
    </dgm:pt>
    <dgm:pt modelId="{2690DDDF-9380-43B0-A621-997210416575}" type="sibTrans" cxnId="{0AD2CE14-2493-48B4-9C99-B9F2D27A12B2}">
      <dgm:prSet/>
      <dgm:spPr/>
      <dgm:t>
        <a:bodyPr/>
        <a:lstStyle/>
        <a:p>
          <a:endParaRPr lang="pl-PL"/>
        </a:p>
      </dgm:t>
    </dgm:pt>
    <dgm:pt modelId="{5509AA8B-F7D4-43F8-A33D-D8C54038BFBA}">
      <dgm:prSet phldrT="[Tekst]"/>
      <dgm:spPr/>
      <dgm:t>
        <a:bodyPr/>
        <a:lstStyle/>
        <a:p>
          <a:r>
            <a:rPr lang="pl-PL" dirty="0"/>
            <a:t>Inspekcja Weterynaryjna</a:t>
          </a:r>
        </a:p>
      </dgm:t>
    </dgm:pt>
    <dgm:pt modelId="{5AE54CA4-9E21-4343-8A35-457C1701E314}" type="parTrans" cxnId="{949C56B4-6A5E-4246-9B02-03647CD6BD81}">
      <dgm:prSet/>
      <dgm:spPr/>
      <dgm:t>
        <a:bodyPr/>
        <a:lstStyle/>
        <a:p>
          <a:endParaRPr lang="pl-PL"/>
        </a:p>
      </dgm:t>
    </dgm:pt>
    <dgm:pt modelId="{60B41BC6-3501-4FA1-BE8B-7221E9FF12CB}" type="sibTrans" cxnId="{949C56B4-6A5E-4246-9B02-03647CD6BD81}">
      <dgm:prSet/>
      <dgm:spPr/>
      <dgm:t>
        <a:bodyPr/>
        <a:lstStyle/>
        <a:p>
          <a:endParaRPr lang="pl-PL"/>
        </a:p>
      </dgm:t>
    </dgm:pt>
    <dgm:pt modelId="{9495D0D1-6CD4-4232-8DA7-9BAF462AEBD0}">
      <dgm:prSet phldrT="[Tekst]"/>
      <dgm:spPr/>
      <dgm:t>
        <a:bodyPr/>
        <a:lstStyle/>
        <a:p>
          <a:r>
            <a:rPr lang="pl-PL" dirty="0"/>
            <a:t>Państwowa Inspekcja Ochrony Roślin i Nasiennictwa</a:t>
          </a:r>
        </a:p>
      </dgm:t>
    </dgm:pt>
    <dgm:pt modelId="{68E069B0-89A9-4812-A8D1-3881A2CC4901}" type="parTrans" cxnId="{297C4770-C2D9-4183-BED5-FD95530C4A95}">
      <dgm:prSet/>
      <dgm:spPr/>
      <dgm:t>
        <a:bodyPr/>
        <a:lstStyle/>
        <a:p>
          <a:endParaRPr lang="pl-PL"/>
        </a:p>
      </dgm:t>
    </dgm:pt>
    <dgm:pt modelId="{8943AFF0-9C1E-4F69-A35C-3568F14B7112}" type="sibTrans" cxnId="{297C4770-C2D9-4183-BED5-FD95530C4A95}">
      <dgm:prSet/>
      <dgm:spPr/>
      <dgm:t>
        <a:bodyPr/>
        <a:lstStyle/>
        <a:p>
          <a:endParaRPr lang="pl-PL"/>
        </a:p>
      </dgm:t>
    </dgm:pt>
    <dgm:pt modelId="{86B11FAD-6FE7-4C1A-9ECB-F88903E24730}">
      <dgm:prSet phldrT="[Tekst]"/>
      <dgm:spPr/>
      <dgm:t>
        <a:bodyPr/>
        <a:lstStyle/>
        <a:p>
          <a:r>
            <a:rPr lang="pl-PL" dirty="0"/>
            <a:t>Inspekcja Jakości Handlowej Artykułów Rolno - Spożywczych</a:t>
          </a:r>
        </a:p>
      </dgm:t>
    </dgm:pt>
    <dgm:pt modelId="{24E0D5FA-6BEF-4938-A5BD-2637891A2136}" type="parTrans" cxnId="{ADA5E6A0-CEA2-4C6A-87E1-F89EC7A327C4}">
      <dgm:prSet/>
      <dgm:spPr/>
      <dgm:t>
        <a:bodyPr/>
        <a:lstStyle/>
        <a:p>
          <a:endParaRPr lang="pl-PL"/>
        </a:p>
      </dgm:t>
    </dgm:pt>
    <dgm:pt modelId="{FD12F357-7B44-41E2-BFCD-DC9C97E3C0EE}" type="sibTrans" cxnId="{ADA5E6A0-CEA2-4C6A-87E1-F89EC7A327C4}">
      <dgm:prSet/>
      <dgm:spPr/>
      <dgm:t>
        <a:bodyPr/>
        <a:lstStyle/>
        <a:p>
          <a:endParaRPr lang="pl-PL"/>
        </a:p>
      </dgm:t>
    </dgm:pt>
    <dgm:pt modelId="{471E3FAA-747E-4CC8-B607-BD8A4CB852FE}">
      <dgm:prSet phldrT="[Tekst]"/>
      <dgm:spPr/>
      <dgm:t>
        <a:bodyPr/>
        <a:lstStyle/>
        <a:p>
          <a:r>
            <a:rPr lang="pl-PL" dirty="0"/>
            <a:t>Krajowa Administracja Skarbowa</a:t>
          </a:r>
        </a:p>
      </dgm:t>
    </dgm:pt>
    <dgm:pt modelId="{748E79DD-E43F-4588-90EA-A63D9625EAAD}" type="parTrans" cxnId="{6C5568D5-742C-4336-BD0A-1CA155DFB35F}">
      <dgm:prSet/>
      <dgm:spPr/>
      <dgm:t>
        <a:bodyPr/>
        <a:lstStyle/>
        <a:p>
          <a:endParaRPr lang="pl-PL"/>
        </a:p>
      </dgm:t>
    </dgm:pt>
    <dgm:pt modelId="{52B2ACD6-5BDE-4E7B-A76F-9D187CAA8EFE}" type="sibTrans" cxnId="{6C5568D5-742C-4336-BD0A-1CA155DFB35F}">
      <dgm:prSet/>
      <dgm:spPr/>
      <dgm:t>
        <a:bodyPr/>
        <a:lstStyle/>
        <a:p>
          <a:endParaRPr lang="pl-PL"/>
        </a:p>
      </dgm:t>
    </dgm:pt>
    <dgm:pt modelId="{5DEBC787-7AC7-4C3D-B145-DDF7D3CA9EB7}">
      <dgm:prSet/>
      <dgm:spPr/>
      <dgm:t>
        <a:bodyPr/>
        <a:lstStyle/>
        <a:p>
          <a:r>
            <a:rPr lang="pl-PL" dirty="0"/>
            <a:t>Państwowa Inspekcja Sanitarna</a:t>
          </a:r>
        </a:p>
      </dgm:t>
    </dgm:pt>
    <dgm:pt modelId="{04033C85-19EA-4CDD-BBA8-A451AB71D794}" type="parTrans" cxnId="{06E7B944-83CD-4475-AE29-E769DA5ECF8C}">
      <dgm:prSet/>
      <dgm:spPr/>
      <dgm:t>
        <a:bodyPr/>
        <a:lstStyle/>
        <a:p>
          <a:endParaRPr lang="pl-PL"/>
        </a:p>
      </dgm:t>
    </dgm:pt>
    <dgm:pt modelId="{C904474C-26A9-49CC-A158-268C4117D5A6}" type="sibTrans" cxnId="{06E7B944-83CD-4475-AE29-E769DA5ECF8C}">
      <dgm:prSet/>
      <dgm:spPr/>
      <dgm:t>
        <a:bodyPr/>
        <a:lstStyle/>
        <a:p>
          <a:endParaRPr lang="pl-PL"/>
        </a:p>
      </dgm:t>
    </dgm:pt>
    <dgm:pt modelId="{918A1934-06E2-4E28-8B47-DA2392DC68F7}">
      <dgm:prSet/>
      <dgm:spPr/>
      <dgm:t>
        <a:bodyPr/>
        <a:lstStyle/>
        <a:p>
          <a:endParaRPr lang="pl-PL" dirty="0"/>
        </a:p>
      </dgm:t>
    </dgm:pt>
    <dgm:pt modelId="{338F2058-E2DB-4D0F-9743-3248CD9643F3}" type="parTrans" cxnId="{DAB40679-DE96-4468-9FE5-A9160B5BD25C}">
      <dgm:prSet/>
      <dgm:spPr/>
      <dgm:t>
        <a:bodyPr/>
        <a:lstStyle/>
        <a:p>
          <a:endParaRPr lang="pl-PL"/>
        </a:p>
      </dgm:t>
    </dgm:pt>
    <dgm:pt modelId="{516405C7-97D3-4F10-B075-1EA1BF7BC199}" type="sibTrans" cxnId="{DAB40679-DE96-4468-9FE5-A9160B5BD25C}">
      <dgm:prSet/>
      <dgm:spPr/>
      <dgm:t>
        <a:bodyPr/>
        <a:lstStyle/>
        <a:p>
          <a:endParaRPr lang="pl-PL"/>
        </a:p>
      </dgm:t>
    </dgm:pt>
    <dgm:pt modelId="{36F0D5F3-BF7B-4988-80D9-0239E37C591D}">
      <dgm:prSet/>
      <dgm:spPr/>
      <dgm:t>
        <a:bodyPr/>
        <a:lstStyle/>
        <a:p>
          <a:endParaRPr lang="pl-PL" dirty="0"/>
        </a:p>
      </dgm:t>
    </dgm:pt>
    <dgm:pt modelId="{DB2F1E30-CCCF-472A-9C18-C2C711BADA64}" type="parTrans" cxnId="{A16948B6-2A9C-490C-B8CD-89D25A61DF1F}">
      <dgm:prSet/>
      <dgm:spPr/>
      <dgm:t>
        <a:bodyPr/>
        <a:lstStyle/>
        <a:p>
          <a:endParaRPr lang="pl-PL"/>
        </a:p>
      </dgm:t>
    </dgm:pt>
    <dgm:pt modelId="{1D2FBD86-64F1-45B6-BBC4-1C9F550F87A2}" type="sibTrans" cxnId="{A16948B6-2A9C-490C-B8CD-89D25A61DF1F}">
      <dgm:prSet/>
      <dgm:spPr/>
      <dgm:t>
        <a:bodyPr/>
        <a:lstStyle/>
        <a:p>
          <a:endParaRPr lang="pl-PL"/>
        </a:p>
      </dgm:t>
    </dgm:pt>
    <dgm:pt modelId="{E55FE56F-81DB-45A7-B917-440B5B2ED64D}" type="pres">
      <dgm:prSet presAssocID="{3CBD02F7-9E83-4764-98EC-619B99C1BB0F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1275E3A-2256-47FA-B4EE-FB170AB2E373}" type="pres">
      <dgm:prSet presAssocID="{4777236B-F325-409D-86F0-B08107132E61}" presName="centerShape" presStyleLbl="node0" presStyleIdx="0" presStyleCnt="1"/>
      <dgm:spPr/>
    </dgm:pt>
    <dgm:pt modelId="{102C1D4C-18C0-4830-A70B-625FB20EDABF}" type="pres">
      <dgm:prSet presAssocID="{5509AA8B-F7D4-43F8-A33D-D8C54038BFBA}" presName="node" presStyleLbl="node1" presStyleIdx="0" presStyleCnt="5">
        <dgm:presLayoutVars>
          <dgm:bulletEnabled val="1"/>
        </dgm:presLayoutVars>
      </dgm:prSet>
      <dgm:spPr/>
    </dgm:pt>
    <dgm:pt modelId="{1283BAE1-E8CD-4AAF-B1D3-DDB2FEEE4044}" type="pres">
      <dgm:prSet presAssocID="{5509AA8B-F7D4-43F8-A33D-D8C54038BFBA}" presName="dummy" presStyleCnt="0"/>
      <dgm:spPr/>
    </dgm:pt>
    <dgm:pt modelId="{01F86606-9C41-4D20-ACF8-F2EDE37C5633}" type="pres">
      <dgm:prSet presAssocID="{60B41BC6-3501-4FA1-BE8B-7221E9FF12CB}" presName="sibTrans" presStyleLbl="sibTrans2D1" presStyleIdx="0" presStyleCnt="5"/>
      <dgm:spPr/>
    </dgm:pt>
    <dgm:pt modelId="{3ED89F5C-EE12-4EF0-BDD3-27179F78246E}" type="pres">
      <dgm:prSet presAssocID="{9495D0D1-6CD4-4232-8DA7-9BAF462AEBD0}" presName="node" presStyleLbl="node1" presStyleIdx="1" presStyleCnt="5">
        <dgm:presLayoutVars>
          <dgm:bulletEnabled val="1"/>
        </dgm:presLayoutVars>
      </dgm:prSet>
      <dgm:spPr/>
    </dgm:pt>
    <dgm:pt modelId="{2EF69877-DA19-4FB4-BA34-D96AFCCAB3B7}" type="pres">
      <dgm:prSet presAssocID="{9495D0D1-6CD4-4232-8DA7-9BAF462AEBD0}" presName="dummy" presStyleCnt="0"/>
      <dgm:spPr/>
    </dgm:pt>
    <dgm:pt modelId="{4F5BFC10-A16E-4E11-A6AA-0F50AB92E1B2}" type="pres">
      <dgm:prSet presAssocID="{8943AFF0-9C1E-4F69-A35C-3568F14B7112}" presName="sibTrans" presStyleLbl="sibTrans2D1" presStyleIdx="1" presStyleCnt="5"/>
      <dgm:spPr/>
    </dgm:pt>
    <dgm:pt modelId="{157DE0B3-6F86-468A-8ACC-09A4B2DD24FD}" type="pres">
      <dgm:prSet presAssocID="{86B11FAD-6FE7-4C1A-9ECB-F88903E24730}" presName="node" presStyleLbl="node1" presStyleIdx="2" presStyleCnt="5">
        <dgm:presLayoutVars>
          <dgm:bulletEnabled val="1"/>
        </dgm:presLayoutVars>
      </dgm:prSet>
      <dgm:spPr/>
    </dgm:pt>
    <dgm:pt modelId="{83F80409-4DE8-46BA-980A-F532E34C198C}" type="pres">
      <dgm:prSet presAssocID="{86B11FAD-6FE7-4C1A-9ECB-F88903E24730}" presName="dummy" presStyleCnt="0"/>
      <dgm:spPr/>
    </dgm:pt>
    <dgm:pt modelId="{DC5AA454-CE30-4967-B9FC-25CDE9268FF4}" type="pres">
      <dgm:prSet presAssocID="{FD12F357-7B44-41E2-BFCD-DC9C97E3C0EE}" presName="sibTrans" presStyleLbl="sibTrans2D1" presStyleIdx="2" presStyleCnt="5"/>
      <dgm:spPr/>
    </dgm:pt>
    <dgm:pt modelId="{C68A85D6-C4B0-4902-BDB3-5F8CAB838BB9}" type="pres">
      <dgm:prSet presAssocID="{471E3FAA-747E-4CC8-B607-BD8A4CB852FE}" presName="node" presStyleLbl="node1" presStyleIdx="3" presStyleCnt="5">
        <dgm:presLayoutVars>
          <dgm:bulletEnabled val="1"/>
        </dgm:presLayoutVars>
      </dgm:prSet>
      <dgm:spPr/>
    </dgm:pt>
    <dgm:pt modelId="{FF136341-ADCD-4754-9D42-A442D9F0F0A0}" type="pres">
      <dgm:prSet presAssocID="{471E3FAA-747E-4CC8-B607-BD8A4CB852FE}" presName="dummy" presStyleCnt="0"/>
      <dgm:spPr/>
    </dgm:pt>
    <dgm:pt modelId="{B27B76A4-8C80-4B9E-860B-8BE041CE07EA}" type="pres">
      <dgm:prSet presAssocID="{52B2ACD6-5BDE-4E7B-A76F-9D187CAA8EFE}" presName="sibTrans" presStyleLbl="sibTrans2D1" presStyleIdx="3" presStyleCnt="5"/>
      <dgm:spPr/>
    </dgm:pt>
    <dgm:pt modelId="{6F3D90FA-9129-4B42-B0BC-452D75F025DE}" type="pres">
      <dgm:prSet presAssocID="{5DEBC787-7AC7-4C3D-B145-DDF7D3CA9EB7}" presName="node" presStyleLbl="node1" presStyleIdx="4" presStyleCnt="5">
        <dgm:presLayoutVars>
          <dgm:bulletEnabled val="1"/>
        </dgm:presLayoutVars>
      </dgm:prSet>
      <dgm:spPr/>
    </dgm:pt>
    <dgm:pt modelId="{1172A9DB-A857-413C-93CC-4AE91284BC59}" type="pres">
      <dgm:prSet presAssocID="{5DEBC787-7AC7-4C3D-B145-DDF7D3CA9EB7}" presName="dummy" presStyleCnt="0"/>
      <dgm:spPr/>
    </dgm:pt>
    <dgm:pt modelId="{F1FD2E03-6062-4BD5-B99C-BFFE6905E103}" type="pres">
      <dgm:prSet presAssocID="{C904474C-26A9-49CC-A158-268C4117D5A6}" presName="sibTrans" presStyleLbl="sibTrans2D1" presStyleIdx="4" presStyleCnt="5"/>
      <dgm:spPr/>
    </dgm:pt>
  </dgm:ptLst>
  <dgm:cxnLst>
    <dgm:cxn modelId="{5D6EF609-5A1F-4EB3-AD97-55F334C77564}" type="presOf" srcId="{471E3FAA-747E-4CC8-B607-BD8A4CB852FE}" destId="{C68A85D6-C4B0-4902-BDB3-5F8CAB838BB9}" srcOrd="0" destOrd="0" presId="urn:microsoft.com/office/officeart/2005/8/layout/radial6"/>
    <dgm:cxn modelId="{0AD2CE14-2493-48B4-9C99-B9F2D27A12B2}" srcId="{3CBD02F7-9E83-4764-98EC-619B99C1BB0F}" destId="{4777236B-F325-409D-86F0-B08107132E61}" srcOrd="0" destOrd="0" parTransId="{41156355-4396-44D6-BBE3-963859B9AB5A}" sibTransId="{2690DDDF-9380-43B0-A621-997210416575}"/>
    <dgm:cxn modelId="{26BD3E3E-0243-4385-8776-6903937C799E}" type="presOf" srcId="{86B11FAD-6FE7-4C1A-9ECB-F88903E24730}" destId="{157DE0B3-6F86-468A-8ACC-09A4B2DD24FD}" srcOrd="0" destOrd="0" presId="urn:microsoft.com/office/officeart/2005/8/layout/radial6"/>
    <dgm:cxn modelId="{C907A23E-7AB5-463D-9B9E-3D905861DE67}" type="presOf" srcId="{52B2ACD6-5BDE-4E7B-A76F-9D187CAA8EFE}" destId="{B27B76A4-8C80-4B9E-860B-8BE041CE07EA}" srcOrd="0" destOrd="0" presId="urn:microsoft.com/office/officeart/2005/8/layout/radial6"/>
    <dgm:cxn modelId="{FA8F7442-6AF7-4F03-8689-0D6C71FC938E}" type="presOf" srcId="{FD12F357-7B44-41E2-BFCD-DC9C97E3C0EE}" destId="{DC5AA454-CE30-4967-B9FC-25CDE9268FF4}" srcOrd="0" destOrd="0" presId="urn:microsoft.com/office/officeart/2005/8/layout/radial6"/>
    <dgm:cxn modelId="{A3053243-622B-4C93-B767-6AB7FB6E44FF}" type="presOf" srcId="{8943AFF0-9C1E-4F69-A35C-3568F14B7112}" destId="{4F5BFC10-A16E-4E11-A6AA-0F50AB92E1B2}" srcOrd="0" destOrd="0" presId="urn:microsoft.com/office/officeart/2005/8/layout/radial6"/>
    <dgm:cxn modelId="{06E7B944-83CD-4475-AE29-E769DA5ECF8C}" srcId="{4777236B-F325-409D-86F0-B08107132E61}" destId="{5DEBC787-7AC7-4C3D-B145-DDF7D3CA9EB7}" srcOrd="4" destOrd="0" parTransId="{04033C85-19EA-4CDD-BBA8-A451AB71D794}" sibTransId="{C904474C-26A9-49CC-A158-268C4117D5A6}"/>
    <dgm:cxn modelId="{297C4770-C2D9-4183-BED5-FD95530C4A95}" srcId="{4777236B-F325-409D-86F0-B08107132E61}" destId="{9495D0D1-6CD4-4232-8DA7-9BAF462AEBD0}" srcOrd="1" destOrd="0" parTransId="{68E069B0-89A9-4812-A8D1-3881A2CC4901}" sibTransId="{8943AFF0-9C1E-4F69-A35C-3568F14B7112}"/>
    <dgm:cxn modelId="{4D491F75-5773-478B-8FB3-EEC2845435D3}" type="presOf" srcId="{5DEBC787-7AC7-4C3D-B145-DDF7D3CA9EB7}" destId="{6F3D90FA-9129-4B42-B0BC-452D75F025DE}" srcOrd="0" destOrd="0" presId="urn:microsoft.com/office/officeart/2005/8/layout/radial6"/>
    <dgm:cxn modelId="{DAB40679-DE96-4468-9FE5-A9160B5BD25C}" srcId="{3CBD02F7-9E83-4764-98EC-619B99C1BB0F}" destId="{918A1934-06E2-4E28-8B47-DA2392DC68F7}" srcOrd="1" destOrd="0" parTransId="{338F2058-E2DB-4D0F-9743-3248CD9643F3}" sibTransId="{516405C7-97D3-4F10-B075-1EA1BF7BC199}"/>
    <dgm:cxn modelId="{ADA5E6A0-CEA2-4C6A-87E1-F89EC7A327C4}" srcId="{4777236B-F325-409D-86F0-B08107132E61}" destId="{86B11FAD-6FE7-4C1A-9ECB-F88903E24730}" srcOrd="2" destOrd="0" parTransId="{24E0D5FA-6BEF-4938-A5BD-2637891A2136}" sibTransId="{FD12F357-7B44-41E2-BFCD-DC9C97E3C0EE}"/>
    <dgm:cxn modelId="{73E424A6-3C57-46EB-B6C7-EFEB80617D15}" type="presOf" srcId="{3CBD02F7-9E83-4764-98EC-619B99C1BB0F}" destId="{E55FE56F-81DB-45A7-B917-440B5B2ED64D}" srcOrd="0" destOrd="0" presId="urn:microsoft.com/office/officeart/2005/8/layout/radial6"/>
    <dgm:cxn modelId="{95D03EA6-C4BC-415C-B842-8E21BD05D9C5}" type="presOf" srcId="{9495D0D1-6CD4-4232-8DA7-9BAF462AEBD0}" destId="{3ED89F5C-EE12-4EF0-BDD3-27179F78246E}" srcOrd="0" destOrd="0" presId="urn:microsoft.com/office/officeart/2005/8/layout/radial6"/>
    <dgm:cxn modelId="{949C56B4-6A5E-4246-9B02-03647CD6BD81}" srcId="{4777236B-F325-409D-86F0-B08107132E61}" destId="{5509AA8B-F7D4-43F8-A33D-D8C54038BFBA}" srcOrd="0" destOrd="0" parTransId="{5AE54CA4-9E21-4343-8A35-457C1701E314}" sibTransId="{60B41BC6-3501-4FA1-BE8B-7221E9FF12CB}"/>
    <dgm:cxn modelId="{A16948B6-2A9C-490C-B8CD-89D25A61DF1F}" srcId="{3CBD02F7-9E83-4764-98EC-619B99C1BB0F}" destId="{36F0D5F3-BF7B-4988-80D9-0239E37C591D}" srcOrd="2" destOrd="0" parTransId="{DB2F1E30-CCCF-472A-9C18-C2C711BADA64}" sibTransId="{1D2FBD86-64F1-45B6-BBC4-1C9F550F87A2}"/>
    <dgm:cxn modelId="{BFDBC4BA-1E0B-47A2-ACB1-4A37C1E756E2}" type="presOf" srcId="{60B41BC6-3501-4FA1-BE8B-7221E9FF12CB}" destId="{01F86606-9C41-4D20-ACF8-F2EDE37C5633}" srcOrd="0" destOrd="0" presId="urn:microsoft.com/office/officeart/2005/8/layout/radial6"/>
    <dgm:cxn modelId="{D23D1CC0-AC66-48F7-A35B-EAE05C373446}" type="presOf" srcId="{C904474C-26A9-49CC-A158-268C4117D5A6}" destId="{F1FD2E03-6062-4BD5-B99C-BFFE6905E103}" srcOrd="0" destOrd="0" presId="urn:microsoft.com/office/officeart/2005/8/layout/radial6"/>
    <dgm:cxn modelId="{E3E6A9CB-56F3-40FA-86FC-0410DB1ABA5F}" type="presOf" srcId="{4777236B-F325-409D-86F0-B08107132E61}" destId="{D1275E3A-2256-47FA-B4EE-FB170AB2E373}" srcOrd="0" destOrd="0" presId="urn:microsoft.com/office/officeart/2005/8/layout/radial6"/>
    <dgm:cxn modelId="{3ADFE7CC-ED9C-4A40-8BC6-553FD14112EF}" type="presOf" srcId="{5509AA8B-F7D4-43F8-A33D-D8C54038BFBA}" destId="{102C1D4C-18C0-4830-A70B-625FB20EDABF}" srcOrd="0" destOrd="0" presId="urn:microsoft.com/office/officeart/2005/8/layout/radial6"/>
    <dgm:cxn modelId="{6C5568D5-742C-4336-BD0A-1CA155DFB35F}" srcId="{4777236B-F325-409D-86F0-B08107132E61}" destId="{471E3FAA-747E-4CC8-B607-BD8A4CB852FE}" srcOrd="3" destOrd="0" parTransId="{748E79DD-E43F-4588-90EA-A63D9625EAAD}" sibTransId="{52B2ACD6-5BDE-4E7B-A76F-9D187CAA8EFE}"/>
    <dgm:cxn modelId="{009BC4D7-AC2D-40B5-BF8E-D2EF2DC9BD3A}" type="presParOf" srcId="{E55FE56F-81DB-45A7-B917-440B5B2ED64D}" destId="{D1275E3A-2256-47FA-B4EE-FB170AB2E373}" srcOrd="0" destOrd="0" presId="urn:microsoft.com/office/officeart/2005/8/layout/radial6"/>
    <dgm:cxn modelId="{A3F50611-3EB1-40B4-9154-B6987F2EC1B6}" type="presParOf" srcId="{E55FE56F-81DB-45A7-B917-440B5B2ED64D}" destId="{102C1D4C-18C0-4830-A70B-625FB20EDABF}" srcOrd="1" destOrd="0" presId="urn:microsoft.com/office/officeart/2005/8/layout/radial6"/>
    <dgm:cxn modelId="{A6CAE468-8121-4872-958F-BEA3507862B1}" type="presParOf" srcId="{E55FE56F-81DB-45A7-B917-440B5B2ED64D}" destId="{1283BAE1-E8CD-4AAF-B1D3-DDB2FEEE4044}" srcOrd="2" destOrd="0" presId="urn:microsoft.com/office/officeart/2005/8/layout/radial6"/>
    <dgm:cxn modelId="{24CC0B4C-F26A-42FB-A3FF-1EA355D82449}" type="presParOf" srcId="{E55FE56F-81DB-45A7-B917-440B5B2ED64D}" destId="{01F86606-9C41-4D20-ACF8-F2EDE37C5633}" srcOrd="3" destOrd="0" presId="urn:microsoft.com/office/officeart/2005/8/layout/radial6"/>
    <dgm:cxn modelId="{9CD3EFB8-9AC0-43CB-9DE2-1B3E97B2AAF8}" type="presParOf" srcId="{E55FE56F-81DB-45A7-B917-440B5B2ED64D}" destId="{3ED89F5C-EE12-4EF0-BDD3-27179F78246E}" srcOrd="4" destOrd="0" presId="urn:microsoft.com/office/officeart/2005/8/layout/radial6"/>
    <dgm:cxn modelId="{80AE69B1-98DD-4A91-9E10-C08D7CFE1176}" type="presParOf" srcId="{E55FE56F-81DB-45A7-B917-440B5B2ED64D}" destId="{2EF69877-DA19-4FB4-BA34-D96AFCCAB3B7}" srcOrd="5" destOrd="0" presId="urn:microsoft.com/office/officeart/2005/8/layout/radial6"/>
    <dgm:cxn modelId="{89EC4695-2F0B-4F65-934C-E941505846DC}" type="presParOf" srcId="{E55FE56F-81DB-45A7-B917-440B5B2ED64D}" destId="{4F5BFC10-A16E-4E11-A6AA-0F50AB92E1B2}" srcOrd="6" destOrd="0" presId="urn:microsoft.com/office/officeart/2005/8/layout/radial6"/>
    <dgm:cxn modelId="{C28F3F58-FB57-4B9D-9E9B-5AD02137F700}" type="presParOf" srcId="{E55FE56F-81DB-45A7-B917-440B5B2ED64D}" destId="{157DE0B3-6F86-468A-8ACC-09A4B2DD24FD}" srcOrd="7" destOrd="0" presId="urn:microsoft.com/office/officeart/2005/8/layout/radial6"/>
    <dgm:cxn modelId="{D308BAD6-AD73-4E01-92CC-90283D478A23}" type="presParOf" srcId="{E55FE56F-81DB-45A7-B917-440B5B2ED64D}" destId="{83F80409-4DE8-46BA-980A-F532E34C198C}" srcOrd="8" destOrd="0" presId="urn:microsoft.com/office/officeart/2005/8/layout/radial6"/>
    <dgm:cxn modelId="{EC68542C-F3BA-4EA6-8156-F46DD6E51C7F}" type="presParOf" srcId="{E55FE56F-81DB-45A7-B917-440B5B2ED64D}" destId="{DC5AA454-CE30-4967-B9FC-25CDE9268FF4}" srcOrd="9" destOrd="0" presId="urn:microsoft.com/office/officeart/2005/8/layout/radial6"/>
    <dgm:cxn modelId="{7F95AA46-7E0D-40E1-91E8-91B0D2FCF0C5}" type="presParOf" srcId="{E55FE56F-81DB-45A7-B917-440B5B2ED64D}" destId="{C68A85D6-C4B0-4902-BDB3-5F8CAB838BB9}" srcOrd="10" destOrd="0" presId="urn:microsoft.com/office/officeart/2005/8/layout/radial6"/>
    <dgm:cxn modelId="{C8AC4BC6-4AEE-40D3-9D43-8CE6AE3CD0FB}" type="presParOf" srcId="{E55FE56F-81DB-45A7-B917-440B5B2ED64D}" destId="{FF136341-ADCD-4754-9D42-A442D9F0F0A0}" srcOrd="11" destOrd="0" presId="urn:microsoft.com/office/officeart/2005/8/layout/radial6"/>
    <dgm:cxn modelId="{943FB4B2-5A3A-4275-997B-2A2FFDD8FD87}" type="presParOf" srcId="{E55FE56F-81DB-45A7-B917-440B5B2ED64D}" destId="{B27B76A4-8C80-4B9E-860B-8BE041CE07EA}" srcOrd="12" destOrd="0" presId="urn:microsoft.com/office/officeart/2005/8/layout/radial6"/>
    <dgm:cxn modelId="{8EB849A0-8C23-42B5-B0A0-71E908CD224A}" type="presParOf" srcId="{E55FE56F-81DB-45A7-B917-440B5B2ED64D}" destId="{6F3D90FA-9129-4B42-B0BC-452D75F025DE}" srcOrd="13" destOrd="0" presId="urn:microsoft.com/office/officeart/2005/8/layout/radial6"/>
    <dgm:cxn modelId="{1BAE7722-90BA-4EFA-85C9-29BAA278E758}" type="presParOf" srcId="{E55FE56F-81DB-45A7-B917-440B5B2ED64D}" destId="{1172A9DB-A857-413C-93CC-4AE91284BC59}" srcOrd="14" destOrd="0" presId="urn:microsoft.com/office/officeart/2005/8/layout/radial6"/>
    <dgm:cxn modelId="{83A76C90-587C-4FAE-95CA-C674ABE40DD4}" type="presParOf" srcId="{E55FE56F-81DB-45A7-B917-440B5B2ED64D}" destId="{F1FD2E03-6062-4BD5-B99C-BFFE6905E103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59AE11-0FF2-4D6B-9D03-A648AA5F264E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977841A-64DB-4D62-A02E-F77B72DDAFD9}">
      <dgm:prSet phldrT="[Tekst]" custT="1"/>
      <dgm:spPr/>
      <dgm:t>
        <a:bodyPr/>
        <a:lstStyle/>
        <a:p>
          <a:r>
            <a:rPr lang="pl-PL" sz="2800" dirty="0"/>
            <a:t>bezpieczeństwo zdrowotne</a:t>
          </a:r>
        </a:p>
      </dgm:t>
    </dgm:pt>
    <dgm:pt modelId="{7E5C20F9-801C-46E1-9C3D-A3D224CB5F4C}" type="parTrans" cxnId="{22B56ADC-B926-4CEB-99E2-FC254EEADE1E}">
      <dgm:prSet/>
      <dgm:spPr/>
      <dgm:t>
        <a:bodyPr/>
        <a:lstStyle/>
        <a:p>
          <a:endParaRPr lang="pl-PL"/>
        </a:p>
      </dgm:t>
    </dgm:pt>
    <dgm:pt modelId="{416D45CA-7D41-4F3A-82C5-C3D41083F5B8}" type="sibTrans" cxnId="{22B56ADC-B926-4CEB-99E2-FC254EEADE1E}">
      <dgm:prSet/>
      <dgm:spPr/>
      <dgm:t>
        <a:bodyPr/>
        <a:lstStyle/>
        <a:p>
          <a:endParaRPr lang="pl-PL"/>
        </a:p>
      </dgm:t>
    </dgm:pt>
    <dgm:pt modelId="{AF31D97F-6FBD-4A69-AC67-164C3B8CC0DC}">
      <dgm:prSet phldrT="[Tekst]" custT="1"/>
      <dgm:spPr/>
      <dgm:t>
        <a:bodyPr/>
        <a:lstStyle/>
        <a:p>
          <a:r>
            <a:rPr lang="pl-PL" sz="2800" dirty="0"/>
            <a:t>bezpieczeństwo ekonomiczne</a:t>
          </a:r>
        </a:p>
        <a:p>
          <a:r>
            <a:rPr lang="pl-PL" sz="1600" dirty="0"/>
            <a:t>(ochrona interesów ekonomicznych konsumenta)</a:t>
          </a:r>
        </a:p>
      </dgm:t>
    </dgm:pt>
    <dgm:pt modelId="{7C9A531C-7685-4372-BE1E-D699ECF66946}" type="parTrans" cxnId="{B142D068-29C1-4617-986E-0A7751CE1EF6}">
      <dgm:prSet/>
      <dgm:spPr/>
      <dgm:t>
        <a:bodyPr/>
        <a:lstStyle/>
        <a:p>
          <a:endParaRPr lang="pl-PL"/>
        </a:p>
      </dgm:t>
    </dgm:pt>
    <dgm:pt modelId="{20703948-B1AB-4754-8E9C-D9DCE58A3F53}" type="sibTrans" cxnId="{B142D068-29C1-4617-986E-0A7751CE1EF6}">
      <dgm:prSet/>
      <dgm:spPr/>
      <dgm:t>
        <a:bodyPr/>
        <a:lstStyle/>
        <a:p>
          <a:endParaRPr lang="pl-PL"/>
        </a:p>
      </dgm:t>
    </dgm:pt>
    <dgm:pt modelId="{526B3DF2-1A29-43F8-94D6-75AB9F956DDB}" type="pres">
      <dgm:prSet presAssocID="{1A59AE11-0FF2-4D6B-9D03-A648AA5F264E}" presName="compositeShape" presStyleCnt="0">
        <dgm:presLayoutVars>
          <dgm:chMax val="2"/>
          <dgm:dir/>
          <dgm:resizeHandles val="exact"/>
        </dgm:presLayoutVars>
      </dgm:prSet>
      <dgm:spPr/>
    </dgm:pt>
    <dgm:pt modelId="{B8752C3C-0D94-49BC-B0F1-E36951F78E07}" type="pres">
      <dgm:prSet presAssocID="{1A59AE11-0FF2-4D6B-9D03-A648AA5F264E}" presName="divider" presStyleLbl="fgShp" presStyleIdx="0" presStyleCnt="1"/>
      <dgm:spPr/>
    </dgm:pt>
    <dgm:pt modelId="{E097EEC6-C4B9-46D0-AD0E-0D2BE8CA8D1D}" type="pres">
      <dgm:prSet presAssocID="{8977841A-64DB-4D62-A02E-F77B72DDAFD9}" presName="downArrow" presStyleLbl="node1" presStyleIdx="0" presStyleCnt="2"/>
      <dgm:spPr/>
    </dgm:pt>
    <dgm:pt modelId="{19E29097-56EE-45F5-8310-21EC7195E847}" type="pres">
      <dgm:prSet presAssocID="{8977841A-64DB-4D62-A02E-F77B72DDAFD9}" presName="downArrowText" presStyleLbl="revTx" presStyleIdx="0" presStyleCnt="2" custScaleX="166750">
        <dgm:presLayoutVars>
          <dgm:bulletEnabled val="1"/>
        </dgm:presLayoutVars>
      </dgm:prSet>
      <dgm:spPr/>
    </dgm:pt>
    <dgm:pt modelId="{3E3B997F-2B7F-47BA-9721-A7BC0E42A20A}" type="pres">
      <dgm:prSet presAssocID="{AF31D97F-6FBD-4A69-AC67-164C3B8CC0DC}" presName="upArrow" presStyleLbl="node1" presStyleIdx="1" presStyleCnt="2"/>
      <dgm:spPr/>
    </dgm:pt>
    <dgm:pt modelId="{FBFDB611-D423-410E-ACE6-E49ABF3D2EEF}" type="pres">
      <dgm:prSet presAssocID="{AF31D97F-6FBD-4A69-AC67-164C3B8CC0DC}" presName="upArrowText" presStyleLbl="revTx" presStyleIdx="1" presStyleCnt="2" custScaleX="164219">
        <dgm:presLayoutVars>
          <dgm:bulletEnabled val="1"/>
        </dgm:presLayoutVars>
      </dgm:prSet>
      <dgm:spPr/>
    </dgm:pt>
  </dgm:ptLst>
  <dgm:cxnLst>
    <dgm:cxn modelId="{B142D068-29C1-4617-986E-0A7751CE1EF6}" srcId="{1A59AE11-0FF2-4D6B-9D03-A648AA5F264E}" destId="{AF31D97F-6FBD-4A69-AC67-164C3B8CC0DC}" srcOrd="1" destOrd="0" parTransId="{7C9A531C-7685-4372-BE1E-D699ECF66946}" sibTransId="{20703948-B1AB-4754-8E9C-D9DCE58A3F53}"/>
    <dgm:cxn modelId="{9A5ACF52-5C0A-436F-8C55-9A560D77B4EA}" type="presOf" srcId="{8977841A-64DB-4D62-A02E-F77B72DDAFD9}" destId="{19E29097-56EE-45F5-8310-21EC7195E847}" srcOrd="0" destOrd="0" presId="urn:microsoft.com/office/officeart/2005/8/layout/arrow3"/>
    <dgm:cxn modelId="{EAD44580-918D-4CBB-AB3E-E8BE3D8D2354}" type="presOf" srcId="{1A59AE11-0FF2-4D6B-9D03-A648AA5F264E}" destId="{526B3DF2-1A29-43F8-94D6-75AB9F956DDB}" srcOrd="0" destOrd="0" presId="urn:microsoft.com/office/officeart/2005/8/layout/arrow3"/>
    <dgm:cxn modelId="{C7DE2BD8-69F0-4B1C-AB74-97D972E6BCDA}" type="presOf" srcId="{AF31D97F-6FBD-4A69-AC67-164C3B8CC0DC}" destId="{FBFDB611-D423-410E-ACE6-E49ABF3D2EEF}" srcOrd="0" destOrd="0" presId="urn:microsoft.com/office/officeart/2005/8/layout/arrow3"/>
    <dgm:cxn modelId="{22B56ADC-B926-4CEB-99E2-FC254EEADE1E}" srcId="{1A59AE11-0FF2-4D6B-9D03-A648AA5F264E}" destId="{8977841A-64DB-4D62-A02E-F77B72DDAFD9}" srcOrd="0" destOrd="0" parTransId="{7E5C20F9-801C-46E1-9C3D-A3D224CB5F4C}" sibTransId="{416D45CA-7D41-4F3A-82C5-C3D41083F5B8}"/>
    <dgm:cxn modelId="{39C88686-4EB4-4552-8A5B-75C9BEA83909}" type="presParOf" srcId="{526B3DF2-1A29-43F8-94D6-75AB9F956DDB}" destId="{B8752C3C-0D94-49BC-B0F1-E36951F78E07}" srcOrd="0" destOrd="0" presId="urn:microsoft.com/office/officeart/2005/8/layout/arrow3"/>
    <dgm:cxn modelId="{B08F27E0-493D-4252-94C1-CF684EB443F2}" type="presParOf" srcId="{526B3DF2-1A29-43F8-94D6-75AB9F956DDB}" destId="{E097EEC6-C4B9-46D0-AD0E-0D2BE8CA8D1D}" srcOrd="1" destOrd="0" presId="urn:microsoft.com/office/officeart/2005/8/layout/arrow3"/>
    <dgm:cxn modelId="{0DB320D5-F286-4A81-8256-F7AB1677C337}" type="presParOf" srcId="{526B3DF2-1A29-43F8-94D6-75AB9F956DDB}" destId="{19E29097-56EE-45F5-8310-21EC7195E847}" srcOrd="2" destOrd="0" presId="urn:microsoft.com/office/officeart/2005/8/layout/arrow3"/>
    <dgm:cxn modelId="{B02F05F8-FA17-47A8-9F5C-BF65F2FC2070}" type="presParOf" srcId="{526B3DF2-1A29-43F8-94D6-75AB9F956DDB}" destId="{3E3B997F-2B7F-47BA-9721-A7BC0E42A20A}" srcOrd="3" destOrd="0" presId="urn:microsoft.com/office/officeart/2005/8/layout/arrow3"/>
    <dgm:cxn modelId="{C662EB24-29AB-4CA5-9DC2-EC0E114745FB}" type="presParOf" srcId="{526B3DF2-1A29-43F8-94D6-75AB9F956DDB}" destId="{FBFDB611-D423-410E-ACE6-E49ABF3D2EEF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D90D81-F6B9-4394-9503-7EEC64636E4D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49A90DE-0EB5-4835-928B-FAD26BE94A52}">
      <dgm:prSet phldrT="[Tekst]"/>
      <dgm:spPr/>
      <dgm:t>
        <a:bodyPr/>
        <a:lstStyle/>
        <a:p>
          <a:r>
            <a:rPr lang="pl-PL" dirty="0"/>
            <a:t>jakość produktu</a:t>
          </a:r>
        </a:p>
      </dgm:t>
    </dgm:pt>
    <dgm:pt modelId="{0AE64350-2B4C-41CD-BF4F-A27F4CDEE8D4}" type="parTrans" cxnId="{C54CC8FE-4806-4531-A712-3824C608D4A3}">
      <dgm:prSet/>
      <dgm:spPr/>
      <dgm:t>
        <a:bodyPr/>
        <a:lstStyle/>
        <a:p>
          <a:endParaRPr lang="pl-PL"/>
        </a:p>
      </dgm:t>
    </dgm:pt>
    <dgm:pt modelId="{C49C1047-80C6-4B18-B624-DCD7C9E2FCD0}" type="sibTrans" cxnId="{C54CC8FE-4806-4531-A712-3824C608D4A3}">
      <dgm:prSet/>
      <dgm:spPr/>
      <dgm:t>
        <a:bodyPr/>
        <a:lstStyle/>
        <a:p>
          <a:endParaRPr lang="pl-PL"/>
        </a:p>
      </dgm:t>
    </dgm:pt>
    <dgm:pt modelId="{5260C105-155C-4C0C-B8F9-3090BD1998FD}">
      <dgm:prSet phldrT="[Tekst]"/>
      <dgm:spPr/>
      <dgm:t>
        <a:bodyPr/>
        <a:lstStyle/>
        <a:p>
          <a:r>
            <a:rPr lang="pl-PL" dirty="0"/>
            <a:t>dostępność surowców</a:t>
          </a:r>
        </a:p>
      </dgm:t>
    </dgm:pt>
    <dgm:pt modelId="{6E3623EB-C8FC-4DFA-8BEB-5FAF30701817}" type="parTrans" cxnId="{3297B780-A1D1-47C3-9832-9B5EA355737F}">
      <dgm:prSet/>
      <dgm:spPr/>
      <dgm:t>
        <a:bodyPr/>
        <a:lstStyle/>
        <a:p>
          <a:endParaRPr lang="pl-PL"/>
        </a:p>
      </dgm:t>
    </dgm:pt>
    <dgm:pt modelId="{C2EED496-977E-437C-9CC6-4EE2D8E3ECDB}" type="sibTrans" cxnId="{3297B780-A1D1-47C3-9832-9B5EA355737F}">
      <dgm:prSet/>
      <dgm:spPr/>
      <dgm:t>
        <a:bodyPr/>
        <a:lstStyle/>
        <a:p>
          <a:endParaRPr lang="pl-PL"/>
        </a:p>
      </dgm:t>
    </dgm:pt>
    <dgm:pt modelId="{D1C5FD74-E93B-471B-8D36-96608C910717}">
      <dgm:prSet phldrT="[Tekst]"/>
      <dgm:spPr/>
      <dgm:t>
        <a:bodyPr/>
        <a:lstStyle/>
        <a:p>
          <a:r>
            <a:rPr lang="pl-PL" dirty="0"/>
            <a:t>koszty produkcji</a:t>
          </a:r>
        </a:p>
      </dgm:t>
    </dgm:pt>
    <dgm:pt modelId="{F0591B49-B7BB-4049-A82C-47D0E32735C1}" type="parTrans" cxnId="{59C4547F-8E10-4B0F-BAD2-AA57375058EA}">
      <dgm:prSet/>
      <dgm:spPr/>
      <dgm:t>
        <a:bodyPr/>
        <a:lstStyle/>
        <a:p>
          <a:endParaRPr lang="pl-PL"/>
        </a:p>
      </dgm:t>
    </dgm:pt>
    <dgm:pt modelId="{9EFFE8C7-19ED-41DB-89C3-B78AA9D76AC8}" type="sibTrans" cxnId="{59C4547F-8E10-4B0F-BAD2-AA57375058EA}">
      <dgm:prSet/>
      <dgm:spPr/>
      <dgm:t>
        <a:bodyPr/>
        <a:lstStyle/>
        <a:p>
          <a:endParaRPr lang="pl-PL"/>
        </a:p>
      </dgm:t>
    </dgm:pt>
    <dgm:pt modelId="{CC3AAB36-7B2B-42E3-B7F7-6F62B62BBB37}">
      <dgm:prSet phldrT="[Tekst]"/>
      <dgm:spPr/>
      <dgm:t>
        <a:bodyPr/>
        <a:lstStyle/>
        <a:p>
          <a:r>
            <a:rPr lang="pl-PL" dirty="0"/>
            <a:t>koszty transportu</a:t>
          </a:r>
        </a:p>
      </dgm:t>
    </dgm:pt>
    <dgm:pt modelId="{C9B6AD1E-D8ED-49DC-ACAE-4CEB841C97EE}" type="parTrans" cxnId="{A495EF76-3211-471A-ACF6-7FD54E20AB7B}">
      <dgm:prSet/>
      <dgm:spPr/>
      <dgm:t>
        <a:bodyPr/>
        <a:lstStyle/>
        <a:p>
          <a:endParaRPr lang="pl-PL"/>
        </a:p>
      </dgm:t>
    </dgm:pt>
    <dgm:pt modelId="{F853D564-8C4B-45DC-9C94-CD7A1A9DDAEE}" type="sibTrans" cxnId="{A495EF76-3211-471A-ACF6-7FD54E20AB7B}">
      <dgm:prSet/>
      <dgm:spPr/>
      <dgm:t>
        <a:bodyPr/>
        <a:lstStyle/>
        <a:p>
          <a:endParaRPr lang="pl-PL"/>
        </a:p>
      </dgm:t>
    </dgm:pt>
    <dgm:pt modelId="{F6B04482-F104-40A2-8ECA-A5CF7B54D281}">
      <dgm:prSet phldrT="[Tekst]"/>
      <dgm:spPr/>
      <dgm:t>
        <a:bodyPr/>
        <a:lstStyle/>
        <a:p>
          <a:r>
            <a:rPr lang="pl-PL" dirty="0"/>
            <a:t>kursy walut, inflacja</a:t>
          </a:r>
        </a:p>
      </dgm:t>
    </dgm:pt>
    <dgm:pt modelId="{2086D80A-849E-41AA-A884-2C5091F802E9}" type="parTrans" cxnId="{E4712FE1-D2EA-433E-BACD-67D942F3EDC7}">
      <dgm:prSet/>
      <dgm:spPr/>
      <dgm:t>
        <a:bodyPr/>
        <a:lstStyle/>
        <a:p>
          <a:endParaRPr lang="pl-PL"/>
        </a:p>
      </dgm:t>
    </dgm:pt>
    <dgm:pt modelId="{B39F5471-205C-48C9-B427-32968E7CFA5B}" type="sibTrans" cxnId="{E4712FE1-D2EA-433E-BACD-67D942F3EDC7}">
      <dgm:prSet/>
      <dgm:spPr/>
      <dgm:t>
        <a:bodyPr/>
        <a:lstStyle/>
        <a:p>
          <a:endParaRPr lang="pl-PL"/>
        </a:p>
      </dgm:t>
    </dgm:pt>
    <dgm:pt modelId="{B10E4F04-DE43-4933-A7CE-3AD35C5C5876}">
      <dgm:prSet phldrT="[Tekst]"/>
      <dgm:spPr/>
      <dgm:t>
        <a:bodyPr/>
        <a:lstStyle/>
        <a:p>
          <a:r>
            <a:rPr lang="pl-PL" dirty="0"/>
            <a:t>zaburzenia łańcucha dostaw</a:t>
          </a:r>
        </a:p>
      </dgm:t>
    </dgm:pt>
    <dgm:pt modelId="{635D6FCD-5E8C-4DD6-9C1B-7B02248EE5B3}" type="parTrans" cxnId="{03477303-7D52-4AD9-B577-AEECE889768A}">
      <dgm:prSet/>
      <dgm:spPr/>
      <dgm:t>
        <a:bodyPr/>
        <a:lstStyle/>
        <a:p>
          <a:endParaRPr lang="pl-PL"/>
        </a:p>
      </dgm:t>
    </dgm:pt>
    <dgm:pt modelId="{3EEDBFD3-4986-4EBE-8EB6-FAFB84C0C260}" type="sibTrans" cxnId="{03477303-7D52-4AD9-B577-AEECE889768A}">
      <dgm:prSet/>
      <dgm:spPr/>
      <dgm:t>
        <a:bodyPr/>
        <a:lstStyle/>
        <a:p>
          <a:endParaRPr lang="pl-PL"/>
        </a:p>
      </dgm:t>
    </dgm:pt>
    <dgm:pt modelId="{72669E31-37F4-4E06-9137-715BFFC72C7E}" type="pres">
      <dgm:prSet presAssocID="{5DD90D81-F6B9-4394-9503-7EEC64636E4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8318261-C6CB-4D6C-8424-BE869C5F3BC2}" type="pres">
      <dgm:prSet presAssocID="{D49A90DE-0EB5-4835-928B-FAD26BE94A52}" presName="centerShape" presStyleLbl="node0" presStyleIdx="0" presStyleCnt="1" custLinFactNeighborX="420" custLinFactNeighborY="1107"/>
      <dgm:spPr/>
    </dgm:pt>
    <dgm:pt modelId="{79B9183C-FBDC-45C0-B998-8951B293C8F3}" type="pres">
      <dgm:prSet presAssocID="{5260C105-155C-4C0C-B8F9-3090BD1998FD}" presName="node" presStyleLbl="node1" presStyleIdx="0" presStyleCnt="5">
        <dgm:presLayoutVars>
          <dgm:bulletEnabled val="1"/>
        </dgm:presLayoutVars>
      </dgm:prSet>
      <dgm:spPr/>
    </dgm:pt>
    <dgm:pt modelId="{BA6CC01E-A0BE-4174-9958-09FECCE2518B}" type="pres">
      <dgm:prSet presAssocID="{5260C105-155C-4C0C-B8F9-3090BD1998FD}" presName="dummy" presStyleCnt="0"/>
      <dgm:spPr/>
    </dgm:pt>
    <dgm:pt modelId="{508E9357-448C-4E54-9FE7-69A88F18F5F2}" type="pres">
      <dgm:prSet presAssocID="{C2EED496-977E-437C-9CC6-4EE2D8E3ECDB}" presName="sibTrans" presStyleLbl="sibTrans2D1" presStyleIdx="0" presStyleCnt="5"/>
      <dgm:spPr/>
    </dgm:pt>
    <dgm:pt modelId="{2BE84028-9FEC-4835-9261-77F81B36C176}" type="pres">
      <dgm:prSet presAssocID="{D1C5FD74-E93B-471B-8D36-96608C910717}" presName="node" presStyleLbl="node1" presStyleIdx="1" presStyleCnt="5">
        <dgm:presLayoutVars>
          <dgm:bulletEnabled val="1"/>
        </dgm:presLayoutVars>
      </dgm:prSet>
      <dgm:spPr/>
    </dgm:pt>
    <dgm:pt modelId="{FC682EFD-0AA0-4663-9281-2EEA56CBBDFF}" type="pres">
      <dgm:prSet presAssocID="{D1C5FD74-E93B-471B-8D36-96608C910717}" presName="dummy" presStyleCnt="0"/>
      <dgm:spPr/>
    </dgm:pt>
    <dgm:pt modelId="{7B0844E6-6F5D-4CB0-9282-3CA42969DA83}" type="pres">
      <dgm:prSet presAssocID="{9EFFE8C7-19ED-41DB-89C3-B78AA9D76AC8}" presName="sibTrans" presStyleLbl="sibTrans2D1" presStyleIdx="1" presStyleCnt="5"/>
      <dgm:spPr/>
    </dgm:pt>
    <dgm:pt modelId="{BE67C123-702F-46F8-A8A7-D65229F8C527}" type="pres">
      <dgm:prSet presAssocID="{CC3AAB36-7B2B-42E3-B7F7-6F62B62BBB37}" presName="node" presStyleLbl="node1" presStyleIdx="2" presStyleCnt="5">
        <dgm:presLayoutVars>
          <dgm:bulletEnabled val="1"/>
        </dgm:presLayoutVars>
      </dgm:prSet>
      <dgm:spPr/>
    </dgm:pt>
    <dgm:pt modelId="{BA0C41FC-0088-4085-89E6-9A72BF8D8F8A}" type="pres">
      <dgm:prSet presAssocID="{CC3AAB36-7B2B-42E3-B7F7-6F62B62BBB37}" presName="dummy" presStyleCnt="0"/>
      <dgm:spPr/>
    </dgm:pt>
    <dgm:pt modelId="{FB9A347A-319C-4CC5-A9AF-CA30D41EDFF6}" type="pres">
      <dgm:prSet presAssocID="{F853D564-8C4B-45DC-9C94-CD7A1A9DDAEE}" presName="sibTrans" presStyleLbl="sibTrans2D1" presStyleIdx="2" presStyleCnt="5"/>
      <dgm:spPr/>
    </dgm:pt>
    <dgm:pt modelId="{7E76B45F-89FF-4420-82A2-FDBCF5E56AD2}" type="pres">
      <dgm:prSet presAssocID="{B10E4F04-DE43-4933-A7CE-3AD35C5C5876}" presName="node" presStyleLbl="node1" presStyleIdx="3" presStyleCnt="5">
        <dgm:presLayoutVars>
          <dgm:bulletEnabled val="1"/>
        </dgm:presLayoutVars>
      </dgm:prSet>
      <dgm:spPr/>
    </dgm:pt>
    <dgm:pt modelId="{7293722B-81C5-455C-945E-AD0CB1954A31}" type="pres">
      <dgm:prSet presAssocID="{B10E4F04-DE43-4933-A7CE-3AD35C5C5876}" presName="dummy" presStyleCnt="0"/>
      <dgm:spPr/>
    </dgm:pt>
    <dgm:pt modelId="{717A968B-398F-44C5-93AD-1ACF57934F8A}" type="pres">
      <dgm:prSet presAssocID="{3EEDBFD3-4986-4EBE-8EB6-FAFB84C0C260}" presName="sibTrans" presStyleLbl="sibTrans2D1" presStyleIdx="3" presStyleCnt="5"/>
      <dgm:spPr/>
    </dgm:pt>
    <dgm:pt modelId="{F6104C2C-C7E4-4781-8FB3-F7DF56B8893D}" type="pres">
      <dgm:prSet presAssocID="{F6B04482-F104-40A2-8ECA-A5CF7B54D281}" presName="node" presStyleLbl="node1" presStyleIdx="4" presStyleCnt="5">
        <dgm:presLayoutVars>
          <dgm:bulletEnabled val="1"/>
        </dgm:presLayoutVars>
      </dgm:prSet>
      <dgm:spPr/>
    </dgm:pt>
    <dgm:pt modelId="{6C50FD39-5A3B-475B-BC4B-C452A7811494}" type="pres">
      <dgm:prSet presAssocID="{F6B04482-F104-40A2-8ECA-A5CF7B54D281}" presName="dummy" presStyleCnt="0"/>
      <dgm:spPr/>
    </dgm:pt>
    <dgm:pt modelId="{73B606EF-471D-445B-969A-0FA18A11631F}" type="pres">
      <dgm:prSet presAssocID="{B39F5471-205C-48C9-B427-32968E7CFA5B}" presName="sibTrans" presStyleLbl="sibTrans2D1" presStyleIdx="4" presStyleCnt="5"/>
      <dgm:spPr/>
    </dgm:pt>
  </dgm:ptLst>
  <dgm:cxnLst>
    <dgm:cxn modelId="{03477303-7D52-4AD9-B577-AEECE889768A}" srcId="{D49A90DE-0EB5-4835-928B-FAD26BE94A52}" destId="{B10E4F04-DE43-4933-A7CE-3AD35C5C5876}" srcOrd="3" destOrd="0" parTransId="{635D6FCD-5E8C-4DD6-9C1B-7B02248EE5B3}" sibTransId="{3EEDBFD3-4986-4EBE-8EB6-FAFB84C0C260}"/>
    <dgm:cxn modelId="{CCD0240F-E02B-4169-BB6D-032A38950B9A}" type="presOf" srcId="{B39F5471-205C-48C9-B427-32968E7CFA5B}" destId="{73B606EF-471D-445B-969A-0FA18A11631F}" srcOrd="0" destOrd="0" presId="urn:microsoft.com/office/officeart/2005/8/layout/radial6"/>
    <dgm:cxn modelId="{6B112524-B244-4C2F-80F3-45F7F70CD798}" type="presOf" srcId="{F853D564-8C4B-45DC-9C94-CD7A1A9DDAEE}" destId="{FB9A347A-319C-4CC5-A9AF-CA30D41EDFF6}" srcOrd="0" destOrd="0" presId="urn:microsoft.com/office/officeart/2005/8/layout/radial6"/>
    <dgm:cxn modelId="{A939B72A-AF7B-4A26-ABB8-8DDEB1547CB0}" type="presOf" srcId="{5DD90D81-F6B9-4394-9503-7EEC64636E4D}" destId="{72669E31-37F4-4E06-9137-715BFFC72C7E}" srcOrd="0" destOrd="0" presId="urn:microsoft.com/office/officeart/2005/8/layout/radial6"/>
    <dgm:cxn modelId="{956BD82C-9E5C-42CA-8378-32ED5C94914A}" type="presOf" srcId="{3EEDBFD3-4986-4EBE-8EB6-FAFB84C0C260}" destId="{717A968B-398F-44C5-93AD-1ACF57934F8A}" srcOrd="0" destOrd="0" presId="urn:microsoft.com/office/officeart/2005/8/layout/radial6"/>
    <dgm:cxn modelId="{A495EF76-3211-471A-ACF6-7FD54E20AB7B}" srcId="{D49A90DE-0EB5-4835-928B-FAD26BE94A52}" destId="{CC3AAB36-7B2B-42E3-B7F7-6F62B62BBB37}" srcOrd="2" destOrd="0" parTransId="{C9B6AD1E-D8ED-49DC-ACAE-4CEB841C97EE}" sibTransId="{F853D564-8C4B-45DC-9C94-CD7A1A9DDAEE}"/>
    <dgm:cxn modelId="{59C4547F-8E10-4B0F-BAD2-AA57375058EA}" srcId="{D49A90DE-0EB5-4835-928B-FAD26BE94A52}" destId="{D1C5FD74-E93B-471B-8D36-96608C910717}" srcOrd="1" destOrd="0" parTransId="{F0591B49-B7BB-4049-A82C-47D0E32735C1}" sibTransId="{9EFFE8C7-19ED-41DB-89C3-B78AA9D76AC8}"/>
    <dgm:cxn modelId="{3297B780-A1D1-47C3-9832-9B5EA355737F}" srcId="{D49A90DE-0EB5-4835-928B-FAD26BE94A52}" destId="{5260C105-155C-4C0C-B8F9-3090BD1998FD}" srcOrd="0" destOrd="0" parTransId="{6E3623EB-C8FC-4DFA-8BEB-5FAF30701817}" sibTransId="{C2EED496-977E-437C-9CC6-4EE2D8E3ECDB}"/>
    <dgm:cxn modelId="{128CD783-CD31-466B-862F-8E983742FB7F}" type="presOf" srcId="{D1C5FD74-E93B-471B-8D36-96608C910717}" destId="{2BE84028-9FEC-4835-9261-77F81B36C176}" srcOrd="0" destOrd="0" presId="urn:microsoft.com/office/officeart/2005/8/layout/radial6"/>
    <dgm:cxn modelId="{C51D7F8C-E909-4509-9D1C-57A8AF48B291}" type="presOf" srcId="{9EFFE8C7-19ED-41DB-89C3-B78AA9D76AC8}" destId="{7B0844E6-6F5D-4CB0-9282-3CA42969DA83}" srcOrd="0" destOrd="0" presId="urn:microsoft.com/office/officeart/2005/8/layout/radial6"/>
    <dgm:cxn modelId="{0098C291-43E7-49CB-823E-3DB965613474}" type="presOf" srcId="{CC3AAB36-7B2B-42E3-B7F7-6F62B62BBB37}" destId="{BE67C123-702F-46F8-A8A7-D65229F8C527}" srcOrd="0" destOrd="0" presId="urn:microsoft.com/office/officeart/2005/8/layout/radial6"/>
    <dgm:cxn modelId="{2A0611A7-6FEA-4A1A-96BA-6F25839462AE}" type="presOf" srcId="{C2EED496-977E-437C-9CC6-4EE2D8E3ECDB}" destId="{508E9357-448C-4E54-9FE7-69A88F18F5F2}" srcOrd="0" destOrd="0" presId="urn:microsoft.com/office/officeart/2005/8/layout/radial6"/>
    <dgm:cxn modelId="{F7DE8AC3-3C6E-495D-B697-2683099E1B34}" type="presOf" srcId="{B10E4F04-DE43-4933-A7CE-3AD35C5C5876}" destId="{7E76B45F-89FF-4420-82A2-FDBCF5E56AD2}" srcOrd="0" destOrd="0" presId="urn:microsoft.com/office/officeart/2005/8/layout/radial6"/>
    <dgm:cxn modelId="{1C0028CD-090D-4191-8BA1-C29DE93F6A41}" type="presOf" srcId="{5260C105-155C-4C0C-B8F9-3090BD1998FD}" destId="{79B9183C-FBDC-45C0-B998-8951B293C8F3}" srcOrd="0" destOrd="0" presId="urn:microsoft.com/office/officeart/2005/8/layout/radial6"/>
    <dgm:cxn modelId="{17651CD4-0CB0-4629-BE76-429D68430123}" type="presOf" srcId="{D49A90DE-0EB5-4835-928B-FAD26BE94A52}" destId="{E8318261-C6CB-4D6C-8424-BE869C5F3BC2}" srcOrd="0" destOrd="0" presId="urn:microsoft.com/office/officeart/2005/8/layout/radial6"/>
    <dgm:cxn modelId="{E4712FE1-D2EA-433E-BACD-67D942F3EDC7}" srcId="{D49A90DE-0EB5-4835-928B-FAD26BE94A52}" destId="{F6B04482-F104-40A2-8ECA-A5CF7B54D281}" srcOrd="4" destOrd="0" parTransId="{2086D80A-849E-41AA-A884-2C5091F802E9}" sibTransId="{B39F5471-205C-48C9-B427-32968E7CFA5B}"/>
    <dgm:cxn modelId="{9E5BC4F1-D344-480C-958E-6AD821558F0D}" type="presOf" srcId="{F6B04482-F104-40A2-8ECA-A5CF7B54D281}" destId="{F6104C2C-C7E4-4781-8FB3-F7DF56B8893D}" srcOrd="0" destOrd="0" presId="urn:microsoft.com/office/officeart/2005/8/layout/radial6"/>
    <dgm:cxn modelId="{C54CC8FE-4806-4531-A712-3824C608D4A3}" srcId="{5DD90D81-F6B9-4394-9503-7EEC64636E4D}" destId="{D49A90DE-0EB5-4835-928B-FAD26BE94A52}" srcOrd="0" destOrd="0" parTransId="{0AE64350-2B4C-41CD-BF4F-A27F4CDEE8D4}" sibTransId="{C49C1047-80C6-4B18-B624-DCD7C9E2FCD0}"/>
    <dgm:cxn modelId="{29FF24FC-5BC2-4A2A-A250-D36B70A67B3E}" type="presParOf" srcId="{72669E31-37F4-4E06-9137-715BFFC72C7E}" destId="{E8318261-C6CB-4D6C-8424-BE869C5F3BC2}" srcOrd="0" destOrd="0" presId="urn:microsoft.com/office/officeart/2005/8/layout/radial6"/>
    <dgm:cxn modelId="{0BDE99F7-00A2-4202-B555-22470C552137}" type="presParOf" srcId="{72669E31-37F4-4E06-9137-715BFFC72C7E}" destId="{79B9183C-FBDC-45C0-B998-8951B293C8F3}" srcOrd="1" destOrd="0" presId="urn:microsoft.com/office/officeart/2005/8/layout/radial6"/>
    <dgm:cxn modelId="{BB82AE09-D9F5-4CB6-866D-BED502A5861C}" type="presParOf" srcId="{72669E31-37F4-4E06-9137-715BFFC72C7E}" destId="{BA6CC01E-A0BE-4174-9958-09FECCE2518B}" srcOrd="2" destOrd="0" presId="urn:microsoft.com/office/officeart/2005/8/layout/radial6"/>
    <dgm:cxn modelId="{85FA22AC-595E-4DC4-8370-2D9AEC4CAFE3}" type="presParOf" srcId="{72669E31-37F4-4E06-9137-715BFFC72C7E}" destId="{508E9357-448C-4E54-9FE7-69A88F18F5F2}" srcOrd="3" destOrd="0" presId="urn:microsoft.com/office/officeart/2005/8/layout/radial6"/>
    <dgm:cxn modelId="{4E2868E4-F071-4982-837D-098CBD61A988}" type="presParOf" srcId="{72669E31-37F4-4E06-9137-715BFFC72C7E}" destId="{2BE84028-9FEC-4835-9261-77F81B36C176}" srcOrd="4" destOrd="0" presId="urn:microsoft.com/office/officeart/2005/8/layout/radial6"/>
    <dgm:cxn modelId="{12361008-4892-454C-9171-6A4C330B0DF5}" type="presParOf" srcId="{72669E31-37F4-4E06-9137-715BFFC72C7E}" destId="{FC682EFD-0AA0-4663-9281-2EEA56CBBDFF}" srcOrd="5" destOrd="0" presId="urn:microsoft.com/office/officeart/2005/8/layout/radial6"/>
    <dgm:cxn modelId="{BE7A77DB-2CAA-41BE-B909-4D1FAEE878F0}" type="presParOf" srcId="{72669E31-37F4-4E06-9137-715BFFC72C7E}" destId="{7B0844E6-6F5D-4CB0-9282-3CA42969DA83}" srcOrd="6" destOrd="0" presId="urn:microsoft.com/office/officeart/2005/8/layout/radial6"/>
    <dgm:cxn modelId="{76BA6DEB-8C78-456F-81DF-03418F5958C5}" type="presParOf" srcId="{72669E31-37F4-4E06-9137-715BFFC72C7E}" destId="{BE67C123-702F-46F8-A8A7-D65229F8C527}" srcOrd="7" destOrd="0" presId="urn:microsoft.com/office/officeart/2005/8/layout/radial6"/>
    <dgm:cxn modelId="{4C900B6D-4702-43DF-9F13-3ADD43BA5C51}" type="presParOf" srcId="{72669E31-37F4-4E06-9137-715BFFC72C7E}" destId="{BA0C41FC-0088-4085-89E6-9A72BF8D8F8A}" srcOrd="8" destOrd="0" presId="urn:microsoft.com/office/officeart/2005/8/layout/radial6"/>
    <dgm:cxn modelId="{7C7EE4D0-003C-4BC5-A0AC-5FE45D8BC3D9}" type="presParOf" srcId="{72669E31-37F4-4E06-9137-715BFFC72C7E}" destId="{FB9A347A-319C-4CC5-A9AF-CA30D41EDFF6}" srcOrd="9" destOrd="0" presId="urn:microsoft.com/office/officeart/2005/8/layout/radial6"/>
    <dgm:cxn modelId="{1463AC91-04B3-4ED3-9382-2911F879E135}" type="presParOf" srcId="{72669E31-37F4-4E06-9137-715BFFC72C7E}" destId="{7E76B45F-89FF-4420-82A2-FDBCF5E56AD2}" srcOrd="10" destOrd="0" presId="urn:microsoft.com/office/officeart/2005/8/layout/radial6"/>
    <dgm:cxn modelId="{18D7C17F-93ED-4954-B159-FE0EE4E633DC}" type="presParOf" srcId="{72669E31-37F4-4E06-9137-715BFFC72C7E}" destId="{7293722B-81C5-455C-945E-AD0CB1954A31}" srcOrd="11" destOrd="0" presId="urn:microsoft.com/office/officeart/2005/8/layout/radial6"/>
    <dgm:cxn modelId="{720CCF10-B3E0-4110-9D9D-18B4823B55F1}" type="presParOf" srcId="{72669E31-37F4-4E06-9137-715BFFC72C7E}" destId="{717A968B-398F-44C5-93AD-1ACF57934F8A}" srcOrd="12" destOrd="0" presId="urn:microsoft.com/office/officeart/2005/8/layout/radial6"/>
    <dgm:cxn modelId="{B62E35FC-4E6D-4140-BA11-A019AD0BFF1A}" type="presParOf" srcId="{72669E31-37F4-4E06-9137-715BFFC72C7E}" destId="{F6104C2C-C7E4-4781-8FB3-F7DF56B8893D}" srcOrd="13" destOrd="0" presId="urn:microsoft.com/office/officeart/2005/8/layout/radial6"/>
    <dgm:cxn modelId="{ED59AB96-B81E-466A-A18E-84AB63EF7F01}" type="presParOf" srcId="{72669E31-37F4-4E06-9137-715BFFC72C7E}" destId="{6C50FD39-5A3B-475B-BC4B-C452A7811494}" srcOrd="14" destOrd="0" presId="urn:microsoft.com/office/officeart/2005/8/layout/radial6"/>
    <dgm:cxn modelId="{F5C6090F-FB07-48B1-ABAD-10A01BAA13F8}" type="presParOf" srcId="{72669E31-37F4-4E06-9137-715BFFC72C7E}" destId="{73B606EF-471D-445B-969A-0FA18A11631F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FD2E03-6062-4BD5-B99C-BFFE6905E103}">
      <dsp:nvSpPr>
        <dsp:cNvPr id="0" name=""/>
        <dsp:cNvSpPr/>
      </dsp:nvSpPr>
      <dsp:spPr>
        <a:xfrm>
          <a:off x="2368927" y="517163"/>
          <a:ext cx="3445706" cy="3445706"/>
        </a:xfrm>
        <a:prstGeom prst="blockArc">
          <a:avLst>
            <a:gd name="adj1" fmla="val 11880000"/>
            <a:gd name="adj2" fmla="val 162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7B76A4-8C80-4B9E-860B-8BE041CE07EA}">
      <dsp:nvSpPr>
        <dsp:cNvPr id="0" name=""/>
        <dsp:cNvSpPr/>
      </dsp:nvSpPr>
      <dsp:spPr>
        <a:xfrm>
          <a:off x="2368927" y="517163"/>
          <a:ext cx="3445706" cy="3445706"/>
        </a:xfrm>
        <a:prstGeom prst="blockArc">
          <a:avLst>
            <a:gd name="adj1" fmla="val 7560000"/>
            <a:gd name="adj2" fmla="val 1188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5AA454-CE30-4967-B9FC-25CDE9268FF4}">
      <dsp:nvSpPr>
        <dsp:cNvPr id="0" name=""/>
        <dsp:cNvSpPr/>
      </dsp:nvSpPr>
      <dsp:spPr>
        <a:xfrm>
          <a:off x="2368927" y="517163"/>
          <a:ext cx="3445706" cy="3445706"/>
        </a:xfrm>
        <a:prstGeom prst="blockArc">
          <a:avLst>
            <a:gd name="adj1" fmla="val 3240000"/>
            <a:gd name="adj2" fmla="val 756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5BFC10-A16E-4E11-A6AA-0F50AB92E1B2}">
      <dsp:nvSpPr>
        <dsp:cNvPr id="0" name=""/>
        <dsp:cNvSpPr/>
      </dsp:nvSpPr>
      <dsp:spPr>
        <a:xfrm>
          <a:off x="2368927" y="517163"/>
          <a:ext cx="3445706" cy="3445706"/>
        </a:xfrm>
        <a:prstGeom prst="blockArc">
          <a:avLst>
            <a:gd name="adj1" fmla="val 20520000"/>
            <a:gd name="adj2" fmla="val 324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F86606-9C41-4D20-ACF8-F2EDE37C5633}">
      <dsp:nvSpPr>
        <dsp:cNvPr id="0" name=""/>
        <dsp:cNvSpPr/>
      </dsp:nvSpPr>
      <dsp:spPr>
        <a:xfrm>
          <a:off x="2368927" y="517163"/>
          <a:ext cx="3445706" cy="3445706"/>
        </a:xfrm>
        <a:prstGeom prst="blockArc">
          <a:avLst>
            <a:gd name="adj1" fmla="val 16200000"/>
            <a:gd name="adj2" fmla="val 2052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275E3A-2256-47FA-B4EE-FB170AB2E373}">
      <dsp:nvSpPr>
        <dsp:cNvPr id="0" name=""/>
        <dsp:cNvSpPr/>
      </dsp:nvSpPr>
      <dsp:spPr>
        <a:xfrm>
          <a:off x="3298598" y="1446834"/>
          <a:ext cx="1586364" cy="15863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Kontrola</a:t>
          </a:r>
        </a:p>
      </dsp:txBody>
      <dsp:txXfrm>
        <a:off x="3530916" y="1679152"/>
        <a:ext cx="1121728" cy="1121728"/>
      </dsp:txXfrm>
    </dsp:sp>
    <dsp:sp modelId="{102C1D4C-18C0-4830-A70B-625FB20EDABF}">
      <dsp:nvSpPr>
        <dsp:cNvPr id="0" name=""/>
        <dsp:cNvSpPr/>
      </dsp:nvSpPr>
      <dsp:spPr>
        <a:xfrm>
          <a:off x="3536553" y="1911"/>
          <a:ext cx="1110455" cy="11104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Inspekcja Weterynaryjna</a:t>
          </a:r>
        </a:p>
      </dsp:txBody>
      <dsp:txXfrm>
        <a:off x="3699175" y="164533"/>
        <a:ext cx="785211" cy="785211"/>
      </dsp:txXfrm>
    </dsp:sp>
    <dsp:sp modelId="{3ED89F5C-EE12-4EF0-BDD3-27179F78246E}">
      <dsp:nvSpPr>
        <dsp:cNvPr id="0" name=""/>
        <dsp:cNvSpPr/>
      </dsp:nvSpPr>
      <dsp:spPr>
        <a:xfrm>
          <a:off x="5137064" y="1164751"/>
          <a:ext cx="1110455" cy="11104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Państwowa Inspekcja Ochrony Roślin i Nasiennictwa</a:t>
          </a:r>
        </a:p>
      </dsp:txBody>
      <dsp:txXfrm>
        <a:off x="5299686" y="1327373"/>
        <a:ext cx="785211" cy="785211"/>
      </dsp:txXfrm>
    </dsp:sp>
    <dsp:sp modelId="{157DE0B3-6F86-468A-8ACC-09A4B2DD24FD}">
      <dsp:nvSpPr>
        <dsp:cNvPr id="0" name=""/>
        <dsp:cNvSpPr/>
      </dsp:nvSpPr>
      <dsp:spPr>
        <a:xfrm>
          <a:off x="4525723" y="3046264"/>
          <a:ext cx="1110455" cy="11104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Inspekcja Jakości Handlowej Artykułów Rolno - Spożywczych</a:t>
          </a:r>
        </a:p>
      </dsp:txBody>
      <dsp:txXfrm>
        <a:off x="4688345" y="3208886"/>
        <a:ext cx="785211" cy="785211"/>
      </dsp:txXfrm>
    </dsp:sp>
    <dsp:sp modelId="{C68A85D6-C4B0-4902-BDB3-5F8CAB838BB9}">
      <dsp:nvSpPr>
        <dsp:cNvPr id="0" name=""/>
        <dsp:cNvSpPr/>
      </dsp:nvSpPr>
      <dsp:spPr>
        <a:xfrm>
          <a:off x="2547383" y="3046264"/>
          <a:ext cx="1110455" cy="11104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Krajowa Administracja Skarbowa</a:t>
          </a:r>
        </a:p>
      </dsp:txBody>
      <dsp:txXfrm>
        <a:off x="2710005" y="3208886"/>
        <a:ext cx="785211" cy="785211"/>
      </dsp:txXfrm>
    </dsp:sp>
    <dsp:sp modelId="{6F3D90FA-9129-4B42-B0BC-452D75F025DE}">
      <dsp:nvSpPr>
        <dsp:cNvPr id="0" name=""/>
        <dsp:cNvSpPr/>
      </dsp:nvSpPr>
      <dsp:spPr>
        <a:xfrm>
          <a:off x="1936042" y="1164751"/>
          <a:ext cx="1110455" cy="11104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Państwowa Inspekcja Sanitarna</a:t>
          </a:r>
        </a:p>
      </dsp:txBody>
      <dsp:txXfrm>
        <a:off x="2098664" y="1327373"/>
        <a:ext cx="785211" cy="7852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752C3C-0D94-49BC-B0F1-E36951F78E07}">
      <dsp:nvSpPr>
        <dsp:cNvPr id="0" name=""/>
        <dsp:cNvSpPr/>
      </dsp:nvSpPr>
      <dsp:spPr>
        <a:xfrm rot="21300000">
          <a:off x="18706" y="1685100"/>
          <a:ext cx="6058586" cy="693799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97EEC6-C4B9-46D0-AD0E-0D2BE8CA8D1D}">
      <dsp:nvSpPr>
        <dsp:cNvPr id="0" name=""/>
        <dsp:cNvSpPr/>
      </dsp:nvSpPr>
      <dsp:spPr>
        <a:xfrm>
          <a:off x="731520" y="203200"/>
          <a:ext cx="1828800" cy="1625600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E29097-56EE-45F5-8310-21EC7195E847}">
      <dsp:nvSpPr>
        <dsp:cNvPr id="0" name=""/>
        <dsp:cNvSpPr/>
      </dsp:nvSpPr>
      <dsp:spPr>
        <a:xfrm>
          <a:off x="2579827" y="0"/>
          <a:ext cx="3252825" cy="1706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/>
            <a:t>bezpieczeństwo zdrowotne</a:t>
          </a:r>
        </a:p>
      </dsp:txBody>
      <dsp:txXfrm>
        <a:off x="2579827" y="0"/>
        <a:ext cx="3252825" cy="1706880"/>
      </dsp:txXfrm>
    </dsp:sp>
    <dsp:sp modelId="{3E3B997F-2B7F-47BA-9721-A7BC0E42A20A}">
      <dsp:nvSpPr>
        <dsp:cNvPr id="0" name=""/>
        <dsp:cNvSpPr/>
      </dsp:nvSpPr>
      <dsp:spPr>
        <a:xfrm>
          <a:off x="3535680" y="2235200"/>
          <a:ext cx="1828800" cy="1625600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FDB611-D423-410E-ACE6-E49ABF3D2EEF}">
      <dsp:nvSpPr>
        <dsp:cNvPr id="0" name=""/>
        <dsp:cNvSpPr/>
      </dsp:nvSpPr>
      <dsp:spPr>
        <a:xfrm>
          <a:off x="288033" y="2357120"/>
          <a:ext cx="3203452" cy="1706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/>
            <a:t>bezpieczeństwo ekonomiczne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(ochrona interesów ekonomicznych konsumenta)</a:t>
          </a:r>
        </a:p>
      </dsp:txBody>
      <dsp:txXfrm>
        <a:off x="288033" y="2357120"/>
        <a:ext cx="3203452" cy="17068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B606EF-471D-445B-969A-0FA18A11631F}">
      <dsp:nvSpPr>
        <dsp:cNvPr id="0" name=""/>
        <dsp:cNvSpPr/>
      </dsp:nvSpPr>
      <dsp:spPr>
        <a:xfrm>
          <a:off x="1458622" y="500784"/>
          <a:ext cx="3347450" cy="3347450"/>
        </a:xfrm>
        <a:prstGeom prst="blockArc">
          <a:avLst>
            <a:gd name="adj1" fmla="val 11880000"/>
            <a:gd name="adj2" fmla="val 162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7A968B-398F-44C5-93AD-1ACF57934F8A}">
      <dsp:nvSpPr>
        <dsp:cNvPr id="0" name=""/>
        <dsp:cNvSpPr/>
      </dsp:nvSpPr>
      <dsp:spPr>
        <a:xfrm>
          <a:off x="1458622" y="500784"/>
          <a:ext cx="3347450" cy="3347450"/>
        </a:xfrm>
        <a:prstGeom prst="blockArc">
          <a:avLst>
            <a:gd name="adj1" fmla="val 7560000"/>
            <a:gd name="adj2" fmla="val 1188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9A347A-319C-4CC5-A9AF-CA30D41EDFF6}">
      <dsp:nvSpPr>
        <dsp:cNvPr id="0" name=""/>
        <dsp:cNvSpPr/>
      </dsp:nvSpPr>
      <dsp:spPr>
        <a:xfrm>
          <a:off x="1458622" y="500784"/>
          <a:ext cx="3347450" cy="3347450"/>
        </a:xfrm>
        <a:prstGeom prst="blockArc">
          <a:avLst>
            <a:gd name="adj1" fmla="val 3240000"/>
            <a:gd name="adj2" fmla="val 756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0844E6-6F5D-4CB0-9282-3CA42969DA83}">
      <dsp:nvSpPr>
        <dsp:cNvPr id="0" name=""/>
        <dsp:cNvSpPr/>
      </dsp:nvSpPr>
      <dsp:spPr>
        <a:xfrm>
          <a:off x="1458622" y="500784"/>
          <a:ext cx="3347450" cy="3347450"/>
        </a:xfrm>
        <a:prstGeom prst="blockArc">
          <a:avLst>
            <a:gd name="adj1" fmla="val 20520000"/>
            <a:gd name="adj2" fmla="val 324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8E9357-448C-4E54-9FE7-69A88F18F5F2}">
      <dsp:nvSpPr>
        <dsp:cNvPr id="0" name=""/>
        <dsp:cNvSpPr/>
      </dsp:nvSpPr>
      <dsp:spPr>
        <a:xfrm>
          <a:off x="1458622" y="500784"/>
          <a:ext cx="3347450" cy="3347450"/>
        </a:xfrm>
        <a:prstGeom prst="blockArc">
          <a:avLst>
            <a:gd name="adj1" fmla="val 16200000"/>
            <a:gd name="adj2" fmla="val 2052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318261-C6CB-4D6C-8424-BE869C5F3BC2}">
      <dsp:nvSpPr>
        <dsp:cNvPr id="0" name=""/>
        <dsp:cNvSpPr/>
      </dsp:nvSpPr>
      <dsp:spPr>
        <a:xfrm>
          <a:off x="2375229" y="1439854"/>
          <a:ext cx="1541702" cy="15417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jakość produktu</a:t>
          </a:r>
        </a:p>
      </dsp:txBody>
      <dsp:txXfrm>
        <a:off x="2601006" y="1665631"/>
        <a:ext cx="1090148" cy="1090148"/>
      </dsp:txXfrm>
    </dsp:sp>
    <dsp:sp modelId="{79B9183C-FBDC-45C0-B998-8951B293C8F3}">
      <dsp:nvSpPr>
        <dsp:cNvPr id="0" name=""/>
        <dsp:cNvSpPr/>
      </dsp:nvSpPr>
      <dsp:spPr>
        <a:xfrm>
          <a:off x="2592752" y="39"/>
          <a:ext cx="1079191" cy="10791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dostępność surowców</a:t>
          </a:r>
        </a:p>
      </dsp:txBody>
      <dsp:txXfrm>
        <a:off x="2750796" y="158083"/>
        <a:ext cx="763103" cy="763103"/>
      </dsp:txXfrm>
    </dsp:sp>
    <dsp:sp modelId="{2BE84028-9FEC-4835-9261-77F81B36C176}">
      <dsp:nvSpPr>
        <dsp:cNvPr id="0" name=""/>
        <dsp:cNvSpPr/>
      </dsp:nvSpPr>
      <dsp:spPr>
        <a:xfrm>
          <a:off x="4147610" y="1129709"/>
          <a:ext cx="1079191" cy="10791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koszty produkcji</a:t>
          </a:r>
        </a:p>
      </dsp:txBody>
      <dsp:txXfrm>
        <a:off x="4305654" y="1287753"/>
        <a:ext cx="763103" cy="763103"/>
      </dsp:txXfrm>
    </dsp:sp>
    <dsp:sp modelId="{BE67C123-702F-46F8-A8A7-D65229F8C527}">
      <dsp:nvSpPr>
        <dsp:cNvPr id="0" name=""/>
        <dsp:cNvSpPr/>
      </dsp:nvSpPr>
      <dsp:spPr>
        <a:xfrm>
          <a:off x="3553707" y="2957555"/>
          <a:ext cx="1079191" cy="10791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koszty transportu</a:t>
          </a:r>
        </a:p>
      </dsp:txBody>
      <dsp:txXfrm>
        <a:off x="3711751" y="3115599"/>
        <a:ext cx="763103" cy="763103"/>
      </dsp:txXfrm>
    </dsp:sp>
    <dsp:sp modelId="{7E76B45F-89FF-4420-82A2-FDBCF5E56AD2}">
      <dsp:nvSpPr>
        <dsp:cNvPr id="0" name=""/>
        <dsp:cNvSpPr/>
      </dsp:nvSpPr>
      <dsp:spPr>
        <a:xfrm>
          <a:off x="1631796" y="2957555"/>
          <a:ext cx="1079191" cy="10791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zaburzenia łańcucha dostaw</a:t>
          </a:r>
        </a:p>
      </dsp:txBody>
      <dsp:txXfrm>
        <a:off x="1789840" y="3115599"/>
        <a:ext cx="763103" cy="763103"/>
      </dsp:txXfrm>
    </dsp:sp>
    <dsp:sp modelId="{F6104C2C-C7E4-4781-8FB3-F7DF56B8893D}">
      <dsp:nvSpPr>
        <dsp:cNvPr id="0" name=""/>
        <dsp:cNvSpPr/>
      </dsp:nvSpPr>
      <dsp:spPr>
        <a:xfrm>
          <a:off x="1037894" y="1129709"/>
          <a:ext cx="1079191" cy="10791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kursy walut, inflacja</a:t>
          </a:r>
        </a:p>
      </dsp:txBody>
      <dsp:txXfrm>
        <a:off x="1195938" y="1287753"/>
        <a:ext cx="763103" cy="7631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EC2D3-4215-4AC5-A516-E4BC944D5804}" type="datetimeFigureOut">
              <a:rPr lang="pl-PL" smtClean="0"/>
              <a:pPr/>
              <a:t>16.05.2022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FDCC-8262-47B1-8AFF-997C63E6FE06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EC2D3-4215-4AC5-A516-E4BC944D5804}" type="datetimeFigureOut">
              <a:rPr lang="pl-PL" smtClean="0"/>
              <a:pPr/>
              <a:t>16.05.2022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FDCC-8262-47B1-8AFF-997C63E6FE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EC2D3-4215-4AC5-A516-E4BC944D5804}" type="datetimeFigureOut">
              <a:rPr lang="pl-PL" smtClean="0"/>
              <a:pPr/>
              <a:t>16.05.2022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FDCC-8262-47B1-8AFF-997C63E6FE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EC2D3-4215-4AC5-A516-E4BC944D5804}" type="datetimeFigureOut">
              <a:rPr lang="pl-PL" smtClean="0"/>
              <a:pPr/>
              <a:t>16.05.2022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FDCC-8262-47B1-8AFF-997C63E6FE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EC2D3-4215-4AC5-A516-E4BC944D5804}" type="datetimeFigureOut">
              <a:rPr lang="pl-PL" smtClean="0"/>
              <a:pPr/>
              <a:t>16.05.2022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FDCC-8262-47B1-8AFF-997C63E6FE06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EC2D3-4215-4AC5-A516-E4BC944D5804}" type="datetimeFigureOut">
              <a:rPr lang="pl-PL" smtClean="0"/>
              <a:pPr/>
              <a:t>16.05.2022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FDCC-8262-47B1-8AFF-997C63E6FE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EC2D3-4215-4AC5-A516-E4BC944D5804}" type="datetimeFigureOut">
              <a:rPr lang="pl-PL" smtClean="0"/>
              <a:pPr/>
              <a:t>16.05.2022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FDCC-8262-47B1-8AFF-997C63E6FE06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EC2D3-4215-4AC5-A516-E4BC944D5804}" type="datetimeFigureOut">
              <a:rPr lang="pl-PL" smtClean="0"/>
              <a:pPr/>
              <a:t>16.05.2022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FDCC-8262-47B1-8AFF-997C63E6FE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EC2D3-4215-4AC5-A516-E4BC944D5804}" type="datetimeFigureOut">
              <a:rPr lang="pl-PL" smtClean="0"/>
              <a:pPr/>
              <a:t>16.05.2022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FDCC-8262-47B1-8AFF-997C63E6FE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EC2D3-4215-4AC5-A516-E4BC944D5804}" type="datetimeFigureOut">
              <a:rPr lang="pl-PL" smtClean="0"/>
              <a:pPr/>
              <a:t>16.05.2022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FDCC-8262-47B1-8AFF-997C63E6FE06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EC2D3-4215-4AC5-A516-E4BC944D5804}" type="datetimeFigureOut">
              <a:rPr lang="pl-PL" smtClean="0"/>
              <a:pPr/>
              <a:t>16.05.2022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FDCC-8262-47B1-8AFF-997C63E6FE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E2EC2D3-4215-4AC5-A516-E4BC944D5804}" type="datetimeFigureOut">
              <a:rPr lang="pl-PL" smtClean="0"/>
              <a:pPr/>
              <a:t>16.05.2022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2E9FDCC-8262-47B1-8AFF-997C63E6FE0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>
            <a:noAutofit/>
          </a:bodyPr>
          <a:lstStyle/>
          <a:p>
            <a:r>
              <a:rPr lang="pl-PL" sz="3600" b="1" cap="none" dirty="0"/>
              <a:t>Kontrola jakości handlowej artykułów rolno – spożywczych, </a:t>
            </a:r>
            <a:br>
              <a:rPr lang="pl-PL" sz="3600" b="1" cap="none" dirty="0"/>
            </a:br>
            <a:r>
              <a:rPr lang="pl-PL" sz="3600" b="1" cap="none" dirty="0"/>
              <a:t>z uwzględnieniem zafałszowań żywności 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696296"/>
          </a:xfrm>
        </p:spPr>
        <p:txBody>
          <a:bodyPr>
            <a:normAutofit fontScale="62500" lnSpcReduction="20000"/>
          </a:bodyPr>
          <a:lstStyle/>
          <a:p>
            <a:endParaRPr lang="pl-PL" dirty="0"/>
          </a:p>
          <a:p>
            <a:endParaRPr lang="pl-PL" dirty="0"/>
          </a:p>
          <a:p>
            <a:endParaRPr lang="pl-PL" sz="2900" b="1" dirty="0"/>
          </a:p>
          <a:p>
            <a:r>
              <a:rPr lang="pl-PL" sz="2200" b="1" dirty="0"/>
              <a:t>Magdalena Świderska</a:t>
            </a:r>
          </a:p>
          <a:p>
            <a:endParaRPr lang="pl-PL" sz="2200" dirty="0"/>
          </a:p>
          <a:p>
            <a:r>
              <a:rPr lang="pl-PL" sz="2200" dirty="0"/>
              <a:t>Główny Inspektorat</a:t>
            </a:r>
          </a:p>
          <a:p>
            <a:r>
              <a:rPr lang="pl-PL" sz="2200" dirty="0"/>
              <a:t>Jakości Handlowej Artykułów Rolno - Spożywczych</a:t>
            </a:r>
          </a:p>
          <a:p>
            <a:r>
              <a:rPr lang="pl-PL" sz="2200" dirty="0"/>
              <a:t>Centralne Laboratorium w Poznaniu</a:t>
            </a:r>
          </a:p>
          <a:p>
            <a:endParaRPr lang="pl-PL" dirty="0"/>
          </a:p>
          <a:p>
            <a:endParaRPr lang="pl-PL" dirty="0"/>
          </a:p>
          <a:p>
            <a:pPr algn="ctr"/>
            <a:r>
              <a:rPr lang="pl-PL" sz="1900" dirty="0"/>
              <a:t>17 maja 2022 r.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DDE9E750-B2A1-4FC3-AADD-851B4F46142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68344" y="5445224"/>
            <a:ext cx="957155" cy="76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681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Jakość handlowa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Artykuł rolno-spożywczy zafałszowany</a:t>
            </a:r>
          </a:p>
          <a:p>
            <a:pPr marL="0" indent="0">
              <a:buNone/>
            </a:pPr>
            <a:endParaRPr lang="pl-PL" b="1" dirty="0"/>
          </a:p>
          <a:p>
            <a:pPr fontAlgn="base"/>
            <a:r>
              <a:rPr lang="pl-PL" dirty="0"/>
              <a:t>dokonano zabiegów, które zmieniły lub ukryły jego rzeczywisty skład lub nadały mu wygląd produktu zgodnego z przepisami dotyczącymi jakości handlowej,</a:t>
            </a:r>
          </a:p>
          <a:p>
            <a:pPr fontAlgn="base"/>
            <a:r>
              <a:rPr lang="pl-PL" dirty="0"/>
              <a:t>w oznakowaniu podano nazwę niezgodną z przepisami dotyczącymi jakości handlowej poszczególnych artykułów rolno-spożywczych,</a:t>
            </a:r>
          </a:p>
          <a:p>
            <a:pPr fontAlgn="base"/>
            <a:r>
              <a:rPr lang="pl-PL" dirty="0"/>
              <a:t>w oznakowaniu podano niezgodne z prawdą dane </a:t>
            </a:r>
            <a:br>
              <a:rPr lang="pl-PL" dirty="0"/>
            </a:br>
            <a:r>
              <a:rPr lang="pl-PL" dirty="0"/>
              <a:t>w zakresie składu, pochodzenia, terminu przydatności </a:t>
            </a:r>
            <a:br>
              <a:rPr lang="pl-PL" dirty="0"/>
            </a:br>
            <a:r>
              <a:rPr lang="pl-PL" dirty="0"/>
              <a:t>do spożycia lub daty minimalnej trwałości, zawartości netto lub klasy jakości handlowej.</a:t>
            </a:r>
          </a:p>
          <a:p>
            <a:pPr fontAlgn="base"/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7986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Jakość handlowa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pl-PL" sz="2000" b="1" dirty="0"/>
              <a:t>Kary administracyjne</a:t>
            </a:r>
          </a:p>
          <a:p>
            <a:pPr>
              <a:lnSpc>
                <a:spcPct val="120000"/>
              </a:lnSpc>
              <a:buNone/>
            </a:pPr>
            <a:r>
              <a:rPr lang="pl-PL" sz="2000" dirty="0"/>
              <a:t>Kto:</a:t>
            </a:r>
          </a:p>
          <a:p>
            <a:pPr>
              <a:lnSpc>
                <a:spcPct val="120000"/>
              </a:lnSpc>
            </a:pPr>
            <a:r>
              <a:rPr lang="pl-PL" sz="2000" dirty="0"/>
              <a:t>wprowadza do obrotu artykuły rolno-spożywcze nieodpowiadające jakości handlowej określonej w przepisach o jakości handlowej </a:t>
            </a:r>
            <a:br>
              <a:rPr lang="pl-PL" sz="2000" dirty="0"/>
            </a:br>
            <a:r>
              <a:rPr lang="pl-PL" sz="2000" dirty="0"/>
              <a:t>lub deklarowanej przez producenta w oznakowaniu tych artykułów, podlega karze pieniężnej w wysokości do pięciokrotnej wartości korzyści majątkowej uzyskanej lub która mogłaby zostać uzyskana przez wprowadzenie tych artykułów rolno - spożywczych do obrotu, nie niższej jednak niż 500 zł;</a:t>
            </a:r>
          </a:p>
          <a:p>
            <a:pPr>
              <a:lnSpc>
                <a:spcPct val="120000"/>
              </a:lnSpc>
            </a:pPr>
            <a:r>
              <a:rPr lang="pl-PL" sz="2000" dirty="0"/>
              <a:t>wprowadza do obrotu artykuły rolno-spożywcze zafałszowane, podlega karze pieniężnej w wysokości nie wyższej niż 10% przychodu osiągniętego w roku rozliczeniowym poprzedzającym rok nałożenia kary, nie niższej jednak niż 1000 zł;</a:t>
            </a:r>
          </a:p>
        </p:txBody>
      </p:sp>
    </p:spTree>
    <p:extLst>
      <p:ext uri="{BB962C8B-B14F-4D97-AF65-F5344CB8AC3E}">
        <p14:creationId xmlns:p14="http://schemas.microsoft.com/office/powerpoint/2010/main" val="254044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Jakość handlowa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pl-PL" sz="2000" b="1" dirty="0"/>
              <a:t>Kary administracyjne</a:t>
            </a:r>
          </a:p>
          <a:p>
            <a:pPr>
              <a:lnSpc>
                <a:spcPct val="120000"/>
              </a:lnSpc>
              <a:buNone/>
            </a:pPr>
            <a:r>
              <a:rPr lang="pl-PL" sz="2000" dirty="0"/>
              <a:t>Kto:</a:t>
            </a:r>
          </a:p>
          <a:p>
            <a:pPr>
              <a:lnSpc>
                <a:spcPct val="120000"/>
              </a:lnSpc>
            </a:pPr>
            <a:r>
              <a:rPr lang="pl-PL" sz="2000" dirty="0"/>
              <a:t>wprowadza ponownie do obrotu produkt tego samego rodzaju, który nie odpowiada jakości handlowej ze względu na tę samą wadę, podlega karze pieniężnej ustalonej – w zależności od stwierdzonej wady – podwyższonej o wysokość kar nałożonych w okresie 24 miesięcy przed dniem rozpoczęcia kontroli</a:t>
            </a:r>
          </a:p>
          <a:p>
            <a:pPr>
              <a:lnSpc>
                <a:spcPct val="120000"/>
              </a:lnSpc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54044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Jakość handlowa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800" b="1" dirty="0">
                <a:solidFill>
                  <a:schemeClr val="tx2"/>
                </a:solidFill>
              </a:rPr>
              <a:t>Stwierdzenie niewłaściwej jakości handlowej/ zafałszowania to fakt obiektywny, niezależny od intencji i celowości działania.</a:t>
            </a:r>
          </a:p>
          <a:p>
            <a:pPr marL="0" indent="0">
              <a:buNone/>
            </a:pPr>
            <a:endParaRPr lang="pl-PL" sz="2800" b="1" dirty="0"/>
          </a:p>
          <a:p>
            <a:pPr marL="0" indent="0">
              <a:buNone/>
            </a:pPr>
            <a:r>
              <a:rPr lang="pl-PL" sz="2800" b="1" dirty="0"/>
              <a:t>Stwierdzenie celowości działania wymaga podjęcia dodatkowych czynności. </a:t>
            </a:r>
          </a:p>
        </p:txBody>
      </p:sp>
    </p:spTree>
    <p:extLst>
      <p:ext uri="{BB962C8B-B14F-4D97-AF65-F5344CB8AC3E}">
        <p14:creationId xmlns:p14="http://schemas.microsoft.com/office/powerpoint/2010/main" val="1712917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Food</a:t>
            </a:r>
            <a:r>
              <a:rPr lang="pl-PL" dirty="0"/>
              <a:t> Fraud Network</a:t>
            </a:r>
          </a:p>
        </p:txBody>
      </p:sp>
      <p:pic>
        <p:nvPicPr>
          <p:cNvPr id="4" name="Symbol zastępczy zawartości 3" descr="ff_ffn_network_smal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478342"/>
            <a:ext cx="8424936" cy="4746047"/>
          </a:xfrm>
        </p:spPr>
      </p:pic>
      <p:sp>
        <p:nvSpPr>
          <p:cNvPr id="5" name="pole tekstowe 4"/>
          <p:cNvSpPr txBox="1"/>
          <p:nvPr/>
        </p:nvSpPr>
        <p:spPr>
          <a:xfrm>
            <a:off x="539552" y="6309320"/>
            <a:ext cx="30963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źródło:  https://ec.europa.eu </a:t>
            </a:r>
          </a:p>
        </p:txBody>
      </p:sp>
    </p:spTree>
    <p:extLst>
      <p:ext uri="{BB962C8B-B14F-4D97-AF65-F5344CB8AC3E}">
        <p14:creationId xmlns:p14="http://schemas.microsoft.com/office/powerpoint/2010/main" val="254044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Food</a:t>
            </a:r>
            <a:r>
              <a:rPr lang="pl-PL" dirty="0"/>
              <a:t> Fraud Network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pl-PL" sz="2800" dirty="0"/>
              <a:t>Punkt kontaktowy do spraw oszustw związanych</a:t>
            </a:r>
            <a:br>
              <a:rPr lang="pl-PL" sz="2800" dirty="0"/>
            </a:br>
            <a:r>
              <a:rPr lang="pl-PL" sz="2800" dirty="0"/>
              <a:t>z żywnością dla Polski: </a:t>
            </a:r>
            <a:br>
              <a:rPr lang="pl-PL" sz="2800" dirty="0"/>
            </a:br>
            <a:r>
              <a:rPr lang="pl-PL" sz="2800" dirty="0"/>
              <a:t>Główny Inspektorat JHARS</a:t>
            </a:r>
          </a:p>
          <a:p>
            <a:pPr marL="0" indent="0">
              <a:buNone/>
            </a:pPr>
            <a:endParaRPr lang="pl-PL" sz="2800" dirty="0"/>
          </a:p>
          <a:p>
            <a:pPr marL="0" indent="0">
              <a:buNone/>
            </a:pPr>
            <a:r>
              <a:rPr lang="pl-PL" sz="2800" dirty="0"/>
              <a:t>Perspektywy:</a:t>
            </a:r>
          </a:p>
          <a:p>
            <a:pPr marL="0" indent="0"/>
            <a:r>
              <a:rPr lang="pl-PL" sz="2800" dirty="0"/>
              <a:t> oszustwo żywnościowe</a:t>
            </a:r>
          </a:p>
          <a:p>
            <a:pPr marL="0" indent="0"/>
            <a:r>
              <a:rPr lang="pl-PL" sz="2800" dirty="0"/>
              <a:t> współpraca z organami ścigania</a:t>
            </a:r>
          </a:p>
          <a:p>
            <a:pPr marL="0" indent="0"/>
            <a:r>
              <a:rPr lang="pl-PL" sz="2800" dirty="0"/>
              <a:t> zmiany w prawie</a:t>
            </a:r>
          </a:p>
          <a:p>
            <a:pPr marL="0" indent="0"/>
            <a:r>
              <a:rPr lang="pl-PL" sz="2800" dirty="0"/>
              <a:t> handel internetowy</a:t>
            </a:r>
          </a:p>
          <a:p>
            <a:pPr marL="0" indent="0"/>
            <a:r>
              <a:rPr lang="pl-PL" sz="2800" dirty="0"/>
              <a:t> edukacja konsumentów</a:t>
            </a:r>
          </a:p>
          <a:p>
            <a:pPr marL="0" indent="0"/>
            <a:r>
              <a:rPr lang="pl-PL" sz="2800" dirty="0"/>
              <a:t> organizacje konsumenckie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736266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Zafałszowania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pl-PL" b="1" dirty="0"/>
              <a:t>Oliwa z oliwek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pl-PL" dirty="0"/>
              <a:t>Europa jest potęgą w świecie oliwy z oliwek, producentem wielu najbardziej znanych na świecie marek wysokiej jakości.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pl-PL" dirty="0"/>
              <a:t>Europa produkuje rocznie oliwę z oliwek o wartości około </a:t>
            </a:r>
            <a:br>
              <a:rPr lang="pl-PL" dirty="0"/>
            </a:br>
            <a:r>
              <a:rPr lang="pl-PL" dirty="0"/>
              <a:t>3 miliardów euro, głównie w Hiszpanii, Włoszech i Grecji.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pl-PL" dirty="0"/>
              <a:t>Oliwa z oliwek może nie wydawać się prawdopodobnym kandydatem do oszustwa, ale podrabianie jest poważnym </a:t>
            </a:r>
            <a:br>
              <a:rPr lang="pl-PL" dirty="0"/>
            </a:br>
            <a:r>
              <a:rPr lang="pl-PL" dirty="0"/>
              <a:t>i narastającym problemem w całej Unii Europejskiej.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pl-PL" dirty="0"/>
              <a:t>Szacowane </a:t>
            </a:r>
            <a:r>
              <a:rPr lang="pl-PL" b="1" dirty="0"/>
              <a:t>straty</a:t>
            </a:r>
            <a:r>
              <a:rPr lang="pl-PL" dirty="0"/>
              <a:t> rynkowe w Europie w wyniku oszustw związanych z oliwą z oliwek wynoszą około </a:t>
            </a:r>
            <a:r>
              <a:rPr lang="pl-PL" b="1" dirty="0"/>
              <a:t>1,5 miliarda euro rocznie.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sz="1200" dirty="0"/>
              <a:t>źródło: https://cordis.europa.eu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736266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Zafałszowania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Masa netto</a:t>
            </a:r>
          </a:p>
          <a:p>
            <a:r>
              <a:rPr lang="pl-PL" dirty="0"/>
              <a:t>masa netto deklarowana: 500 g</a:t>
            </a:r>
          </a:p>
          <a:p>
            <a:r>
              <a:rPr lang="pl-PL" dirty="0"/>
              <a:t>masa netto stwierdzona: 475 g</a:t>
            </a:r>
          </a:p>
          <a:p>
            <a:r>
              <a:rPr lang="pl-PL" dirty="0"/>
              <a:t>wielkość partii: 6 000 opakowań </a:t>
            </a:r>
          </a:p>
          <a:p>
            <a:pPr marL="0" indent="0">
              <a:buNone/>
            </a:pPr>
            <a:r>
              <a:rPr lang="pl-PL" dirty="0"/>
              <a:t>  (wg masy deklarowanej: 3 000 kg)</a:t>
            </a:r>
          </a:p>
          <a:p>
            <a:r>
              <a:rPr lang="pl-PL" dirty="0"/>
              <a:t>zaniżenie masy netto w odniesieniu do wielkości </a:t>
            </a:r>
            <a:br>
              <a:rPr lang="pl-PL" dirty="0"/>
            </a:br>
            <a:r>
              <a:rPr lang="pl-PL" dirty="0"/>
              <a:t>partii:150 kg (5% masy partii)</a:t>
            </a:r>
          </a:p>
          <a:p>
            <a:r>
              <a:rPr lang="pl-PL" dirty="0"/>
              <a:t>liczba partii wyprodukowana w roku: 250</a:t>
            </a:r>
          </a:p>
          <a:p>
            <a:r>
              <a:rPr lang="pl-PL" dirty="0"/>
              <a:t>zaniżenie masy netto w odniesieniu do wielkości </a:t>
            </a:r>
            <a:br>
              <a:rPr lang="pl-PL" dirty="0"/>
            </a:br>
            <a:r>
              <a:rPr lang="pl-PL" dirty="0"/>
              <a:t>partii w skali roku: 37 500 kg</a:t>
            </a:r>
          </a:p>
        </p:txBody>
      </p:sp>
    </p:spTree>
    <p:extLst>
      <p:ext uri="{BB962C8B-B14F-4D97-AF65-F5344CB8AC3E}">
        <p14:creationId xmlns:p14="http://schemas.microsoft.com/office/powerpoint/2010/main" val="3873626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Zafałszowania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Przykłady procederów</a:t>
            </a:r>
          </a:p>
          <a:p>
            <a:pPr marL="0" indent="0">
              <a:buNone/>
            </a:pPr>
            <a:endParaRPr lang="pl-PL" b="1" dirty="0"/>
          </a:p>
          <a:p>
            <a:r>
              <a:rPr lang="pl-PL" dirty="0"/>
              <a:t>zaniżanie masy produktu lub zawartości składników</a:t>
            </a:r>
          </a:p>
          <a:p>
            <a:r>
              <a:rPr lang="pl-PL" dirty="0"/>
              <a:t>niezgodne z prawdą dane w zakresie składu</a:t>
            </a:r>
          </a:p>
          <a:p>
            <a:r>
              <a:rPr lang="pl-PL" dirty="0"/>
              <a:t>zwiększanie zawartości wody </a:t>
            </a:r>
          </a:p>
          <a:p>
            <a:r>
              <a:rPr lang="pl-PL" dirty="0"/>
              <a:t>zastępowanie składników (przykłady: produkty ekologiczne; tłuszcz mleczny; tłuszcz kakaowy; wanilia)</a:t>
            </a:r>
          </a:p>
          <a:p>
            <a:r>
              <a:rPr lang="pl-PL" dirty="0"/>
              <a:t>zmiana miejsca pochodzenia (kontekst: patriotyzm konsumencki)</a:t>
            </a:r>
          </a:p>
          <a:p>
            <a:r>
              <a:rPr lang="pl-PL" dirty="0"/>
              <a:t>bazowanie na renomie produktów (przykład: produkty tradycyjne i regionalne zarejestrowane w EU: </a:t>
            </a:r>
            <a:r>
              <a:rPr lang="pl-PL" dirty="0" err="1"/>
              <a:t>ChOG</a:t>
            </a:r>
            <a:r>
              <a:rPr lang="pl-PL" dirty="0"/>
              <a:t>, </a:t>
            </a:r>
            <a:r>
              <a:rPr lang="pl-PL" dirty="0" err="1"/>
              <a:t>ChNP</a:t>
            </a:r>
            <a:r>
              <a:rPr lang="pl-PL" dirty="0"/>
              <a:t>, GTS)</a:t>
            </a:r>
          </a:p>
        </p:txBody>
      </p:sp>
    </p:spTree>
    <p:extLst>
      <p:ext uri="{BB962C8B-B14F-4D97-AF65-F5344CB8AC3E}">
        <p14:creationId xmlns:p14="http://schemas.microsoft.com/office/powerpoint/2010/main" val="25782588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Zafałszowania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200" b="1" dirty="0"/>
              <a:t>Przykłady wprowadzających w błąd informacji zawartych </a:t>
            </a:r>
            <a:br>
              <a:rPr lang="pl-PL" sz="2200" b="1" dirty="0"/>
            </a:br>
            <a:r>
              <a:rPr lang="pl-PL" sz="2200" b="1" dirty="0"/>
              <a:t>na etykietach</a:t>
            </a:r>
          </a:p>
          <a:p>
            <a:pPr marL="0" indent="0">
              <a:buNone/>
            </a:pPr>
            <a:endParaRPr lang="pl-PL" sz="2200" dirty="0"/>
          </a:p>
          <a:p>
            <a:r>
              <a:rPr lang="pl-PL" sz="2200" dirty="0"/>
              <a:t>sformułowania typu:</a:t>
            </a:r>
            <a:r>
              <a:rPr lang="pl-PL" sz="2200" i="1" dirty="0"/>
              <a:t> dziadunia, wiejski </a:t>
            </a:r>
            <a:r>
              <a:rPr lang="pl-PL" sz="2200" dirty="0"/>
              <a:t>(w składnikach dodatki do żywności, składniki przemysłowe </a:t>
            </a:r>
            <a:r>
              <a:rPr lang="pl-PL" sz="2200" dirty="0" err="1"/>
              <a:t>wysokoprzetworzone</a:t>
            </a:r>
            <a:r>
              <a:rPr lang="pl-PL" sz="2200" dirty="0"/>
              <a:t>)</a:t>
            </a:r>
          </a:p>
          <a:p>
            <a:r>
              <a:rPr lang="pl-PL" sz="2200" dirty="0"/>
              <a:t>rozbieżne informacje w różnych miejscach etykiety </a:t>
            </a:r>
            <a:br>
              <a:rPr lang="pl-PL" sz="2200" dirty="0"/>
            </a:br>
            <a:r>
              <a:rPr lang="pl-PL" sz="2200" dirty="0"/>
              <a:t>(np. w głównym polu widzenia i na </a:t>
            </a:r>
            <a:r>
              <a:rPr lang="pl-PL" sz="2200" dirty="0" err="1"/>
              <a:t>kontretykiecie</a:t>
            </a:r>
            <a:r>
              <a:rPr lang="pl-PL" sz="2200" dirty="0"/>
              <a:t> lub w wykazie składników)</a:t>
            </a:r>
          </a:p>
          <a:p>
            <a:r>
              <a:rPr lang="pl-PL" sz="2200" dirty="0"/>
              <a:t>informacje, które mają wyróżnić produkt, choć jego cechy nie różnią się od innych produktów tego samego rodzaju</a:t>
            </a:r>
          </a:p>
          <a:p>
            <a:r>
              <a:rPr lang="pl-PL" sz="2200" i="1" dirty="0"/>
              <a:t>nie zawiera glutaminianu sodu </a:t>
            </a:r>
            <a:r>
              <a:rPr lang="pl-PL" sz="2200" dirty="0"/>
              <a:t>(w składnikach np. ekstrakt drożdżowy)</a:t>
            </a:r>
            <a:r>
              <a:rPr lang="pl-PL" sz="2200" i="1" dirty="0"/>
              <a:t> </a:t>
            </a:r>
          </a:p>
          <a:p>
            <a:r>
              <a:rPr lang="pl-PL" sz="2200" i="1" dirty="0"/>
              <a:t>bez konserwantów </a:t>
            </a:r>
            <a:r>
              <a:rPr lang="pl-PL" sz="2200" dirty="0"/>
              <a:t>(w składnikach np. susz owocowy </a:t>
            </a:r>
            <a:br>
              <a:rPr lang="pl-PL" sz="2200" dirty="0"/>
            </a:br>
            <a:r>
              <a:rPr lang="pl-PL" sz="2200" dirty="0"/>
              <a:t>lub warzywny)</a:t>
            </a:r>
          </a:p>
          <a:p>
            <a:endParaRPr lang="pl-PL" sz="2200" dirty="0"/>
          </a:p>
          <a:p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3873626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pl-PL" dirty="0"/>
              <a:t>System urzędowej kontroli żywności </a:t>
            </a:r>
            <a:br>
              <a:rPr lang="pl-PL" dirty="0"/>
            </a:br>
            <a:r>
              <a:rPr lang="pl-PL" dirty="0"/>
              <a:t>w Polsce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7408"/>
              </p:ext>
            </p:extLst>
          </p:nvPr>
        </p:nvGraphicFramePr>
        <p:xfrm>
          <a:off x="468313" y="162877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chemat blokowy: łącznik 4"/>
          <p:cNvSpPr/>
          <p:nvPr/>
        </p:nvSpPr>
        <p:spPr>
          <a:xfrm>
            <a:off x="611560" y="4941168"/>
            <a:ext cx="1440160" cy="1440160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dirty="0"/>
              <a:t>Urząd Ochrony Konkurencji i Konsumentów/ Inspekcja Handlowa</a:t>
            </a:r>
          </a:p>
        </p:txBody>
      </p:sp>
      <p:sp>
        <p:nvSpPr>
          <p:cNvPr id="6" name="Schemat blokowy: łącznik 5"/>
          <p:cNvSpPr/>
          <p:nvPr/>
        </p:nvSpPr>
        <p:spPr>
          <a:xfrm>
            <a:off x="7092280" y="4829972"/>
            <a:ext cx="1229057" cy="1224136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dirty="0"/>
              <a:t>Jednostki Certyfikujące (EKO i produkty regionalne)</a:t>
            </a:r>
          </a:p>
        </p:txBody>
      </p:sp>
      <p:sp>
        <p:nvSpPr>
          <p:cNvPr id="7" name="Strzałka w lewo i prawo 6"/>
          <p:cNvSpPr/>
          <p:nvPr/>
        </p:nvSpPr>
        <p:spPr>
          <a:xfrm>
            <a:off x="6300192" y="5301208"/>
            <a:ext cx="648072" cy="1408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87268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Badania laboratoryjne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3600" b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pl-PL" sz="3600" b="1" dirty="0">
                <a:solidFill>
                  <a:schemeClr val="accent1"/>
                </a:solidFill>
              </a:rPr>
              <a:t>Aby móc stwierdzić zafałszowanie artykułu rolno – spożywczego </a:t>
            </a:r>
            <a:br>
              <a:rPr lang="pl-PL" sz="3600" b="1" dirty="0">
                <a:solidFill>
                  <a:schemeClr val="accent1"/>
                </a:solidFill>
              </a:rPr>
            </a:br>
            <a:r>
              <a:rPr lang="pl-PL" sz="3600" b="1" dirty="0">
                <a:solidFill>
                  <a:schemeClr val="accent1"/>
                </a:solidFill>
              </a:rPr>
              <a:t>nie jest konieczne stosowanie wyłącznie wyrafinowanych, opartych o nowoczesne technologie metod badawczych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625273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Badania organoleptyczne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ocena organoleptyczna: wykonywana przez </a:t>
            </a:r>
            <a:br>
              <a:rPr lang="pl-PL" dirty="0"/>
            </a:br>
            <a:r>
              <a:rPr lang="pl-PL" dirty="0"/>
              <a:t>przeszkolony personel np. metodą prostego testu opisowego</a:t>
            </a:r>
          </a:p>
          <a:p>
            <a:r>
              <a:rPr lang="pl-PL" dirty="0"/>
              <a:t>ocena sensoryczna: wykonywana przez zespół wykwalifikowanych oceniających 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sz="2000" u="sng" dirty="0"/>
              <a:t>Przykład:</a:t>
            </a:r>
            <a:r>
              <a:rPr lang="pl-PL" sz="2000" dirty="0"/>
              <a:t> </a:t>
            </a:r>
          </a:p>
          <a:p>
            <a:pPr marL="0" indent="0">
              <a:buNone/>
            </a:pPr>
            <a:r>
              <a:rPr lang="pl-PL" sz="2000" dirty="0"/>
              <a:t>Ocena sensoryczna oliwy z oliwek najwyższej jakości </a:t>
            </a:r>
            <a:br>
              <a:rPr lang="pl-PL" sz="2000" dirty="0"/>
            </a:br>
            <a:r>
              <a:rPr lang="pl-PL" sz="2000" dirty="0"/>
              <a:t>z pierwszego tłoczenia </a:t>
            </a:r>
          </a:p>
          <a:p>
            <a:pPr marL="0" indent="0">
              <a:buNone/>
            </a:pPr>
            <a:r>
              <a:rPr lang="pl-PL" sz="2000" dirty="0"/>
              <a:t>Na postawie ocen zespołu 8-12 degustatorów wyznaczana jest mediana wad i mediana aromatu owoców</a:t>
            </a:r>
          </a:p>
          <a:p>
            <a:pPr marL="0" indent="0">
              <a:buNone/>
            </a:pPr>
            <a:r>
              <a:rPr lang="pl-PL" sz="2000" dirty="0"/>
              <a:t>Oliwa z oliwek najwyższej jakości z pierwszego tłoczenia: </a:t>
            </a:r>
          </a:p>
          <a:p>
            <a:pPr marL="0" indent="0">
              <a:buNone/>
            </a:pPr>
            <a:r>
              <a:rPr lang="pl-PL" sz="2000" dirty="0"/>
              <a:t>mediana wad jest równa 0,0, a mediana aromatu owoców jest wyższa niż 0,0. </a:t>
            </a:r>
          </a:p>
        </p:txBody>
      </p:sp>
    </p:spTree>
    <p:extLst>
      <p:ext uri="{BB962C8B-B14F-4D97-AF65-F5344CB8AC3E}">
        <p14:creationId xmlns:p14="http://schemas.microsoft.com/office/powerpoint/2010/main" val="3448991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Metody wagowe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Pomiary masy wykonywane wprost lub pośrednio </a:t>
            </a:r>
            <a:br>
              <a:rPr lang="pl-PL" dirty="0"/>
            </a:br>
            <a:r>
              <a:rPr lang="pl-PL" dirty="0"/>
              <a:t>(np. z różnicy mas)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sz="2000" u="sng" dirty="0"/>
              <a:t>Przykłady parametrów:</a:t>
            </a:r>
            <a:r>
              <a:rPr lang="pl-PL" sz="2000" dirty="0"/>
              <a:t> </a:t>
            </a:r>
          </a:p>
          <a:p>
            <a:r>
              <a:rPr lang="pl-PL" sz="2000" dirty="0"/>
              <a:t>masa netto</a:t>
            </a:r>
          </a:p>
          <a:p>
            <a:r>
              <a:rPr lang="pl-PL" sz="2000" dirty="0"/>
              <a:t>masa składników po odcieku</a:t>
            </a:r>
          </a:p>
          <a:p>
            <a:r>
              <a:rPr lang="pl-PL" sz="2000" dirty="0"/>
              <a:t>zawartość/ udział poszczególnych składników</a:t>
            </a:r>
          </a:p>
          <a:p>
            <a:r>
              <a:rPr lang="pl-PL" sz="2000" dirty="0"/>
              <a:t>zawartość nadzienia</a:t>
            </a:r>
          </a:p>
          <a:p>
            <a:r>
              <a:rPr lang="pl-PL" sz="2000" dirty="0"/>
              <a:t>nalew/ napełnienie</a:t>
            </a:r>
          </a:p>
          <a:p>
            <a:r>
              <a:rPr lang="pl-PL" sz="2000" dirty="0"/>
              <a:t>zawartość glazury w produktach mrożonych</a:t>
            </a:r>
          </a:p>
        </p:txBody>
      </p:sp>
    </p:spTree>
    <p:extLst>
      <p:ext uri="{BB962C8B-B14F-4D97-AF65-F5344CB8AC3E}">
        <p14:creationId xmlns:p14="http://schemas.microsoft.com/office/powerpoint/2010/main" val="12390012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Metody mikroskopowe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Identyfikacja produktu, składników produktu </a:t>
            </a:r>
            <a:br>
              <a:rPr lang="pl-PL" dirty="0"/>
            </a:br>
            <a:r>
              <a:rPr lang="pl-PL" dirty="0"/>
              <a:t>lub autentykacja produktu na podstawie obrazu charakterystycznych tkanek/ komórek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sz="2000" u="sng" dirty="0"/>
              <a:t>Przykłady parametrów:</a:t>
            </a:r>
            <a:r>
              <a:rPr lang="pl-PL" sz="2000" dirty="0"/>
              <a:t> </a:t>
            </a:r>
          </a:p>
          <a:p>
            <a:r>
              <a:rPr lang="pl-PL" sz="2000" dirty="0"/>
              <a:t>analiza pyłkowa w miodzie (służy m.in. określeniu gatunku miodu </a:t>
            </a:r>
            <a:br>
              <a:rPr lang="pl-PL" sz="2000" dirty="0"/>
            </a:br>
            <a:r>
              <a:rPr lang="pl-PL" sz="2000" dirty="0"/>
              <a:t>i/ lub pochodzenia geograficznego)</a:t>
            </a:r>
          </a:p>
          <a:p>
            <a:r>
              <a:rPr lang="pl-PL" sz="2000" dirty="0"/>
              <a:t>identyfikacja ziół i przypraw</a:t>
            </a:r>
          </a:p>
          <a:p>
            <a:r>
              <a:rPr lang="pl-PL" sz="2000" dirty="0"/>
              <a:t>zawartość/ obecność mięsa oddzielonego mechanicznie, w tym z ryb</a:t>
            </a:r>
          </a:p>
          <a:p>
            <a:r>
              <a:rPr lang="pl-PL" sz="2000" dirty="0"/>
              <a:t>skład histologiczny mięsa mielonego</a:t>
            </a:r>
          </a:p>
          <a:p>
            <a:r>
              <a:rPr lang="pl-PL" sz="2000" dirty="0"/>
              <a:t>identyfikacja gatunków roślin (np. składniki herbat owocowych)</a:t>
            </a:r>
          </a:p>
        </p:txBody>
      </p:sp>
    </p:spTree>
    <p:extLst>
      <p:ext uri="{BB962C8B-B14F-4D97-AF65-F5344CB8AC3E}">
        <p14:creationId xmlns:p14="http://schemas.microsoft.com/office/powerpoint/2010/main" val="27577349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Metody TLC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Wykrywanie i identyfikacja związków chemicznych metodą chromatografii cienkowarstwowej  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sz="2000" u="sng" dirty="0"/>
              <a:t>Przykłady parametrów:</a:t>
            </a:r>
            <a:r>
              <a:rPr lang="pl-PL" sz="2000" dirty="0"/>
              <a:t> </a:t>
            </a:r>
          </a:p>
          <a:p>
            <a:r>
              <a:rPr lang="pl-PL" sz="2000" dirty="0"/>
              <a:t>obecność fosforanów dodanych</a:t>
            </a:r>
          </a:p>
          <a:p>
            <a:r>
              <a:rPr lang="pl-PL" sz="2000" dirty="0"/>
              <a:t>obecność barwników</a:t>
            </a:r>
          </a:p>
          <a:p>
            <a:r>
              <a:rPr lang="pl-PL" sz="2000" dirty="0"/>
              <a:t>wykrywanie dodatku pszenicy zwyczajnej w </a:t>
            </a:r>
            <a:r>
              <a:rPr lang="pl-PL" sz="2000" dirty="0" err="1"/>
              <a:t>durum</a:t>
            </a:r>
            <a:r>
              <a:rPr lang="pl-PL" sz="2000" dirty="0"/>
              <a:t> </a:t>
            </a:r>
          </a:p>
          <a:p>
            <a:endParaRPr lang="pl-PL" sz="2000" dirty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4496041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Metody PCR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Identyfikacja gatunkowa składników pochodzenia zwierzęcego lub roślinnego na podstawie materiału genetycznego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sz="2000" u="sng" dirty="0"/>
              <a:t>Przykłady parametrów:</a:t>
            </a:r>
            <a:r>
              <a:rPr lang="pl-PL" sz="2000" dirty="0"/>
              <a:t> </a:t>
            </a:r>
          </a:p>
          <a:p>
            <a:r>
              <a:rPr lang="pl-PL" sz="2000" dirty="0"/>
              <a:t>identyfikacja gatunków mięsa (np. wieprzowina, wołowina, konina, kurczak, struś, indyk, gęś, jeleń itd.)</a:t>
            </a:r>
          </a:p>
          <a:p>
            <a:r>
              <a:rPr lang="pl-PL" sz="2000" dirty="0"/>
              <a:t>identyfikacja gatunków ryb</a:t>
            </a:r>
          </a:p>
          <a:p>
            <a:r>
              <a:rPr lang="pl-PL" sz="2000" dirty="0"/>
              <a:t>identyfikacja odmian chmielu</a:t>
            </a:r>
          </a:p>
          <a:p>
            <a:r>
              <a:rPr lang="pl-PL" sz="2000" dirty="0"/>
              <a:t>identyfikacja odmian pszenicy (zwyczajna/ </a:t>
            </a:r>
            <a:r>
              <a:rPr lang="pl-PL" sz="2000" dirty="0" err="1"/>
              <a:t>durum</a:t>
            </a:r>
            <a:r>
              <a:rPr lang="pl-PL" sz="2000" dirty="0"/>
              <a:t>)</a:t>
            </a:r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3050772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Metody fizykochemiczne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2200" dirty="0"/>
              <a:t>Określanie obecności/ zawartości związków chemicznych metodami klasycznymi lub instrumentalnymi</a:t>
            </a:r>
          </a:p>
          <a:p>
            <a:pPr marL="0" indent="0">
              <a:buNone/>
            </a:pPr>
            <a:endParaRPr lang="pl-PL" sz="2000" u="sng" dirty="0"/>
          </a:p>
          <a:p>
            <a:pPr marL="0" indent="0">
              <a:buNone/>
            </a:pPr>
            <a:r>
              <a:rPr lang="pl-PL" sz="1900" u="sng" dirty="0"/>
              <a:t>Przykłady parametrów:</a:t>
            </a:r>
            <a:r>
              <a:rPr lang="pl-PL" sz="1900" dirty="0"/>
              <a:t>  </a:t>
            </a:r>
          </a:p>
          <a:p>
            <a:r>
              <a:rPr lang="pl-PL" sz="1900" dirty="0"/>
              <a:t>zawartość tłuszczu</a:t>
            </a:r>
          </a:p>
          <a:p>
            <a:r>
              <a:rPr lang="pl-PL" sz="1900" dirty="0"/>
              <a:t>zawartość/ obecność dodatków do żywności (np. konserwantów, słodzików, glutaminianu, barwników)</a:t>
            </a:r>
          </a:p>
          <a:p>
            <a:r>
              <a:rPr lang="pl-PL" sz="1900" dirty="0"/>
              <a:t>zawartość równoważników masła kakaowego</a:t>
            </a:r>
          </a:p>
          <a:p>
            <a:r>
              <a:rPr lang="pl-PL" sz="1900" dirty="0"/>
              <a:t>zawartość suchej masy kakaowej</a:t>
            </a:r>
          </a:p>
          <a:p>
            <a:r>
              <a:rPr lang="pl-PL" sz="1900" dirty="0"/>
              <a:t>obecność tłuszczów obcych (przetwory mleczarskie)</a:t>
            </a:r>
          </a:p>
          <a:p>
            <a:r>
              <a:rPr lang="pl-PL" sz="1900" dirty="0"/>
              <a:t>zawartość owoców w dżemach, nektarach</a:t>
            </a:r>
          </a:p>
          <a:p>
            <a:r>
              <a:rPr lang="pl-PL" sz="1900" dirty="0"/>
              <a:t>zawartość mięsa (np. w przetworach mięsnych, rybach)</a:t>
            </a:r>
          </a:p>
          <a:p>
            <a:r>
              <a:rPr lang="pl-PL" sz="1900" dirty="0"/>
              <a:t>współczynnik woda/ białko w mięsie drobiowym</a:t>
            </a:r>
          </a:p>
          <a:p>
            <a:r>
              <a:rPr lang="pl-PL" sz="1900" dirty="0"/>
              <a:t>aktywność HADH (dehydrogenaza beta- </a:t>
            </a:r>
            <a:r>
              <a:rPr lang="pl-PL" sz="1900" dirty="0" err="1"/>
              <a:t>hydroksyacylo</a:t>
            </a:r>
            <a:r>
              <a:rPr lang="pl-PL" sz="1900" dirty="0"/>
              <a:t>- koenzymu A; odróżnianie mięsa drobiowego świeżego od mrożonego)</a:t>
            </a:r>
          </a:p>
        </p:txBody>
      </p:sp>
    </p:spTree>
    <p:extLst>
      <p:ext uri="{BB962C8B-B14F-4D97-AF65-F5344CB8AC3E}">
        <p14:creationId xmlns:p14="http://schemas.microsoft.com/office/powerpoint/2010/main" val="26736725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Metody izotopowe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Badanie stosunku izotopów stabilnych (C, O, N, S, H) techniką IRMS (</a:t>
            </a:r>
            <a:r>
              <a:rPr lang="pl-PL" dirty="0" err="1"/>
              <a:t>isotope</a:t>
            </a:r>
            <a:r>
              <a:rPr lang="pl-PL" dirty="0"/>
              <a:t> ratio mass </a:t>
            </a:r>
            <a:r>
              <a:rPr lang="pl-PL" dirty="0" err="1"/>
              <a:t>spectrometry</a:t>
            </a:r>
            <a:r>
              <a:rPr lang="pl-PL" dirty="0"/>
              <a:t> – spektrometria masowa stosunku izotopów)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u="sng" dirty="0"/>
              <a:t>Przykłady parametrów</a:t>
            </a:r>
            <a:r>
              <a:rPr lang="pl-PL" dirty="0"/>
              <a:t>:</a:t>
            </a:r>
          </a:p>
          <a:p>
            <a:r>
              <a:rPr lang="pl-PL" dirty="0"/>
              <a:t>autentykacja produktów np.:</a:t>
            </a:r>
          </a:p>
          <a:p>
            <a:pPr lvl="1"/>
            <a:r>
              <a:rPr lang="pl-PL" dirty="0"/>
              <a:t>pochodzenie spirytusu z roślin o różnych typach fotosyntez </a:t>
            </a:r>
            <a:br>
              <a:rPr lang="pl-PL" dirty="0"/>
            </a:br>
            <a:r>
              <a:rPr lang="pl-PL" dirty="0"/>
              <a:t>(np. zboże vs. trzcina cukrowa)</a:t>
            </a:r>
          </a:p>
          <a:p>
            <a:pPr lvl="1"/>
            <a:r>
              <a:rPr lang="pl-PL" dirty="0"/>
              <a:t>dodatek cukru lub </a:t>
            </a:r>
            <a:r>
              <a:rPr lang="pl-PL" dirty="0" err="1"/>
              <a:t>izoproduktów</a:t>
            </a:r>
            <a:r>
              <a:rPr lang="pl-PL" dirty="0"/>
              <a:t> w miodach</a:t>
            </a:r>
            <a:br>
              <a:rPr lang="pl-PL" dirty="0"/>
            </a:br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08357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0">
              <a:buNone/>
            </a:pPr>
            <a:endParaRPr lang="pl-PL" dirty="0"/>
          </a:p>
          <a:p>
            <a:pPr marL="0" indent="0" algn="ctr">
              <a:buNone/>
            </a:pPr>
            <a:endParaRPr lang="pl-PL" sz="4800" b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pl-PL" sz="4800" b="1" dirty="0">
                <a:solidFill>
                  <a:schemeClr val="tx2"/>
                </a:solidFill>
              </a:rPr>
              <a:t>Dziękuję za uwagę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1505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Bezpieczeństwo żywności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>
              <a:buNone/>
            </a:pPr>
            <a:endParaRPr lang="pl-PL" sz="1600" dirty="0"/>
          </a:p>
          <a:p>
            <a:pPr marL="0" indent="0">
              <a:buNone/>
            </a:pPr>
            <a:endParaRPr lang="pl-PL" sz="1600" dirty="0"/>
          </a:p>
          <a:p>
            <a:pPr marL="0" indent="0">
              <a:buNone/>
            </a:pPr>
            <a:endParaRPr lang="pl-PL" sz="1600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1475656" y="191683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2591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Bezpieczeństwo żywności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Sytuacje kryzysowe a bezpieczeństwo ekonomiczne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1259632" y="2276872"/>
          <a:ext cx="626469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696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Inspekcja Jakości Handlowej Artykułów Rolno - Spożywczych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3600" b="1" dirty="0"/>
              <a:t>USTAWA </a:t>
            </a:r>
          </a:p>
          <a:p>
            <a:pPr marL="0" indent="0" algn="ctr">
              <a:buNone/>
            </a:pPr>
            <a:r>
              <a:rPr lang="pl-PL" sz="3600" b="1" dirty="0"/>
              <a:t>z dnia 21 grudnia 2000 r. </a:t>
            </a:r>
          </a:p>
          <a:p>
            <a:pPr marL="0" indent="0" algn="ctr">
              <a:buNone/>
            </a:pPr>
            <a:r>
              <a:rPr lang="pl-PL" sz="3600" b="1" dirty="0"/>
              <a:t>o jakości handlowej artykułów </a:t>
            </a:r>
          </a:p>
          <a:p>
            <a:pPr marL="0" indent="0" algn="ctr">
              <a:buNone/>
            </a:pPr>
            <a:r>
              <a:rPr lang="pl-PL" sz="3600" b="1" dirty="0"/>
              <a:t>rolno-spożywczych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591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Inspekcja Jakości Handlowej </a:t>
            </a:r>
            <a:br>
              <a:rPr lang="pl-PL" dirty="0"/>
            </a:br>
            <a:r>
              <a:rPr lang="pl-PL" dirty="0"/>
              <a:t>Artykułów Rolno - Spożywczych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Zadania z zakresu:</a:t>
            </a:r>
          </a:p>
          <a:p>
            <a:r>
              <a:rPr lang="pl-PL" dirty="0"/>
              <a:t>kontroli jakości handlowej, w tym m.in.:</a:t>
            </a:r>
          </a:p>
          <a:p>
            <a:pPr lvl="1"/>
            <a:r>
              <a:rPr lang="pl-PL" dirty="0"/>
              <a:t>kontrole artykułów rolno – spożywczych na rynku krajowym (detal, hurt, produkcja)</a:t>
            </a:r>
          </a:p>
          <a:p>
            <a:pPr lvl="1"/>
            <a:r>
              <a:rPr lang="pl-PL" dirty="0"/>
              <a:t>kontrole graniczne artykułów rolno – spożywczych </a:t>
            </a:r>
          </a:p>
          <a:p>
            <a:pPr lvl="1"/>
            <a:r>
              <a:rPr lang="pl-PL" dirty="0"/>
              <a:t>rynki chmielu, owoców i warzyw, wina, oliwy z oliwek, mięsa drobiowego, jaj, mięsa wieprzowego i wołowego</a:t>
            </a:r>
          </a:p>
          <a:p>
            <a:pPr lvl="1"/>
            <a:r>
              <a:rPr lang="pl-PL" dirty="0"/>
              <a:t>pasza dla drobnych zwierząt domowych</a:t>
            </a:r>
          </a:p>
          <a:p>
            <a:pPr lvl="1"/>
            <a:r>
              <a:rPr lang="pl-PL" dirty="0"/>
              <a:t>materiały i wyroby do kontaktu z żywnością</a:t>
            </a:r>
          </a:p>
          <a:p>
            <a:pPr lvl="1"/>
            <a:r>
              <a:rPr lang="pl-PL" dirty="0"/>
              <a:t>znakowanie </a:t>
            </a:r>
          </a:p>
          <a:p>
            <a:pPr lvl="1"/>
            <a:r>
              <a:rPr lang="pl-PL" dirty="0"/>
              <a:t>GMO</a:t>
            </a:r>
          </a:p>
        </p:txBody>
      </p:sp>
    </p:spTree>
    <p:extLst>
      <p:ext uri="{BB962C8B-B14F-4D97-AF65-F5344CB8AC3E}">
        <p14:creationId xmlns:p14="http://schemas.microsoft.com/office/powerpoint/2010/main" val="1567650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Inspekcja Jakości Handlowej </a:t>
            </a:r>
            <a:br>
              <a:rPr lang="pl-PL" dirty="0"/>
            </a:br>
            <a:r>
              <a:rPr lang="pl-PL" dirty="0"/>
              <a:t>Artykułów Rolno - Spożywczych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Zadania z zakresu:</a:t>
            </a:r>
          </a:p>
          <a:p>
            <a:r>
              <a:rPr lang="pl-PL" dirty="0"/>
              <a:t>rolnictwa ekologicznego, w tym m.in.:</a:t>
            </a:r>
          </a:p>
          <a:p>
            <a:pPr lvl="1"/>
            <a:r>
              <a:rPr lang="pl-PL" dirty="0"/>
              <a:t>kontrole producentów ekologicznych</a:t>
            </a:r>
          </a:p>
          <a:p>
            <a:pPr lvl="1"/>
            <a:r>
              <a:rPr lang="pl-PL" dirty="0"/>
              <a:t>nadzór nad jednostkami certyfikującymi w rolnictwie ekologicznym</a:t>
            </a:r>
          </a:p>
          <a:p>
            <a:r>
              <a:rPr lang="pl-PL" dirty="0"/>
              <a:t>produktów tradycyjnych i regionalnych, w tym m.in.:</a:t>
            </a:r>
          </a:p>
          <a:p>
            <a:pPr lvl="1"/>
            <a:r>
              <a:rPr lang="pl-PL" dirty="0"/>
              <a:t>kontrole producentów </a:t>
            </a:r>
            <a:r>
              <a:rPr lang="pl-PL" dirty="0" err="1"/>
              <a:t>ChNP</a:t>
            </a:r>
            <a:r>
              <a:rPr lang="pl-PL" dirty="0"/>
              <a:t>, </a:t>
            </a:r>
            <a:r>
              <a:rPr lang="pl-PL" dirty="0" err="1"/>
              <a:t>ChOG</a:t>
            </a:r>
            <a:r>
              <a:rPr lang="pl-PL" dirty="0"/>
              <a:t>, GTS</a:t>
            </a:r>
          </a:p>
          <a:p>
            <a:pPr lvl="1"/>
            <a:r>
              <a:rPr lang="pl-PL" dirty="0"/>
              <a:t>nadzór nad jednostkami certyfikującymi </a:t>
            </a:r>
            <a:r>
              <a:rPr lang="pl-PL" dirty="0" err="1"/>
              <a:t>ChNP</a:t>
            </a:r>
            <a:r>
              <a:rPr lang="pl-PL" dirty="0"/>
              <a:t>, </a:t>
            </a:r>
            <a:r>
              <a:rPr lang="pl-PL" dirty="0" err="1"/>
              <a:t>ChOG</a:t>
            </a:r>
            <a:r>
              <a:rPr lang="pl-PL" dirty="0"/>
              <a:t>, GTS</a:t>
            </a:r>
          </a:p>
          <a:p>
            <a:r>
              <a:rPr lang="pl-PL" dirty="0"/>
              <a:t>współpracy międzynarodowej, w tym m.in.:</a:t>
            </a:r>
          </a:p>
          <a:p>
            <a:pPr lvl="1"/>
            <a:r>
              <a:rPr lang="pl-PL" dirty="0"/>
              <a:t>Punkt Kontaktowy Komisji Kodeksu Żywnościowego FAO/WHO </a:t>
            </a:r>
            <a:br>
              <a:rPr lang="pl-PL" dirty="0"/>
            </a:br>
            <a:r>
              <a:rPr lang="pl-PL" dirty="0"/>
              <a:t>dla Polski</a:t>
            </a:r>
          </a:p>
          <a:p>
            <a:pPr lvl="1"/>
            <a:r>
              <a:rPr lang="pl-PL" dirty="0"/>
              <a:t>Punkt Kontaktowy do spraw oszustw związanych z żywnością</a:t>
            </a:r>
          </a:p>
          <a:p>
            <a:r>
              <a:rPr lang="pl-PL" dirty="0"/>
              <a:t>kontroli ex-post </a:t>
            </a:r>
            <a:br>
              <a:rPr lang="pl-PL" dirty="0"/>
            </a:br>
            <a:r>
              <a:rPr lang="pl-PL" sz="1600" dirty="0"/>
              <a:t>(kontrole płatności z Europejskiego Funduszu Rolniczego Gwarancji)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0401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Jakość handlowa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Definicja</a:t>
            </a:r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Jakość handlowa to cechy artykułu rolno-spożywczego dotyczące jego właściwości organoleptycznych, fizykochemicznych i mikrobiologicznych w zakresie technologii produkcji, wielkości lub masy oraz wymagania wynikające ze sposobu produkcji, opakowania, prezentacji, oznakowania, nieobjęte wymaganiami sanitarnymi, weterynaryjnymi lub fitosanitarnymi.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696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Jakość handlowa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Artykuł rolno-spożywczy zafałszowany</a:t>
            </a:r>
          </a:p>
          <a:p>
            <a:pPr marL="0" indent="0" fontAlgn="base">
              <a:buNone/>
            </a:pPr>
            <a:endParaRPr lang="pl-PL" dirty="0"/>
          </a:p>
          <a:p>
            <a:pPr marL="0" indent="0" fontAlgn="base">
              <a:buNone/>
            </a:pPr>
            <a:r>
              <a:rPr lang="pl-PL" dirty="0"/>
              <a:t>To produkt, którego skład jest niezgodny z przepisami dotyczącymi jakości handlowej poszczególnych artykułów rolno-spożywczych, albo produkt, w którym zostały wprowadzone zmiany w zakresie oznakowania, mające </a:t>
            </a:r>
            <a:br>
              <a:rPr lang="pl-PL" dirty="0"/>
            </a:br>
            <a:r>
              <a:rPr lang="pl-PL" dirty="0"/>
              <a:t>na celu ukrycie jego rzeczywistego składu lub innych właściwości, jeżeli niezgodności te lub zmiany w istotny sposób naruszają interesy konsumentów finalnych, </a:t>
            </a:r>
            <a:br>
              <a:rPr lang="pl-PL" dirty="0"/>
            </a:br>
            <a:r>
              <a:rPr lang="pl-PL" dirty="0"/>
              <a:t>w szczególności jeżeli: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6966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jrzystość">
  <a:themeElements>
    <a:clrScheme name="Przejrzystość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— klasyczny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zejrzystość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238A91923146C4CA95738A4DC275D6B" ma:contentTypeVersion="7" ma:contentTypeDescription="Utwórz nowy dokument." ma:contentTypeScope="" ma:versionID="8b56eabaf3b634c58a338fc84e381897">
  <xsd:schema xmlns:xsd="http://www.w3.org/2001/XMLSchema" xmlns:xs="http://www.w3.org/2001/XMLSchema" xmlns:p="http://schemas.microsoft.com/office/2006/metadata/properties" xmlns:ns2="48d3130a-0510-45fc-a7b0-ed4c5f559b4f" targetNamespace="http://schemas.microsoft.com/office/2006/metadata/properties" ma:root="true" ma:fieldsID="6ace1e61cb47d7fea055bc814abbf897" ns2:_="">
    <xsd:import namespace="48d3130a-0510-45fc-a7b0-ed4c5f559b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d3130a-0510-45fc-a7b0-ed4c5f559b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8AD4D38-FEFC-4A19-AF19-BD87392B0E9D}"/>
</file>

<file path=customXml/itemProps2.xml><?xml version="1.0" encoding="utf-8"?>
<ds:datastoreItem xmlns:ds="http://schemas.openxmlformats.org/officeDocument/2006/customXml" ds:itemID="{339ACBF9-7656-483C-B0D8-5076A360F8A4}"/>
</file>

<file path=customXml/itemProps3.xml><?xml version="1.0" encoding="utf-8"?>
<ds:datastoreItem xmlns:ds="http://schemas.openxmlformats.org/officeDocument/2006/customXml" ds:itemID="{C9AC5360-5D85-4D9F-B20F-2DA7B9B74D8A}"/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887</TotalTime>
  <Words>1488</Words>
  <Application>Microsoft Office PowerPoint</Application>
  <PresentationFormat>Pokaz na ekranie (4:3)</PresentationFormat>
  <Paragraphs>211</Paragraphs>
  <Slides>28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30" baseType="lpstr">
      <vt:lpstr>Arial</vt:lpstr>
      <vt:lpstr>Przejrzystość</vt:lpstr>
      <vt:lpstr>Kontrola jakości handlowej artykułów rolno – spożywczych,  z uwzględnieniem zafałszowań żywności </vt:lpstr>
      <vt:lpstr>System urzędowej kontroli żywności  w Polsce</vt:lpstr>
      <vt:lpstr>Bezpieczeństwo żywności</vt:lpstr>
      <vt:lpstr>Bezpieczeństwo żywności</vt:lpstr>
      <vt:lpstr>Inspekcja Jakości Handlowej Artykułów Rolno - Spożywczych</vt:lpstr>
      <vt:lpstr>Inspekcja Jakości Handlowej  Artykułów Rolno - Spożywczych</vt:lpstr>
      <vt:lpstr>Inspekcja Jakości Handlowej  Artykułów Rolno - Spożywczych</vt:lpstr>
      <vt:lpstr>Jakość handlowa</vt:lpstr>
      <vt:lpstr>Jakość handlowa</vt:lpstr>
      <vt:lpstr>Jakość handlowa</vt:lpstr>
      <vt:lpstr>Jakość handlowa</vt:lpstr>
      <vt:lpstr>Jakość handlowa</vt:lpstr>
      <vt:lpstr>Jakość handlowa</vt:lpstr>
      <vt:lpstr>Food Fraud Network</vt:lpstr>
      <vt:lpstr>Food Fraud Network</vt:lpstr>
      <vt:lpstr>Zafałszowania</vt:lpstr>
      <vt:lpstr>Zafałszowania</vt:lpstr>
      <vt:lpstr>Zafałszowania</vt:lpstr>
      <vt:lpstr>Zafałszowania</vt:lpstr>
      <vt:lpstr>Badania laboratoryjne</vt:lpstr>
      <vt:lpstr>Badania organoleptyczne</vt:lpstr>
      <vt:lpstr>Metody wagowe</vt:lpstr>
      <vt:lpstr>Metody mikroskopowe</vt:lpstr>
      <vt:lpstr>Metody TLC</vt:lpstr>
      <vt:lpstr>Metody PCR</vt:lpstr>
      <vt:lpstr>Metody fizykochemiczne</vt:lpstr>
      <vt:lpstr>Metody izotopowe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kontroli  żywności w Polsce</dc:title>
  <dc:creator>Magdalena Świderska</dc:creator>
  <cp:lastModifiedBy>Bogusław Wiera</cp:lastModifiedBy>
  <cp:revision>205</cp:revision>
  <dcterms:created xsi:type="dcterms:W3CDTF">2021-11-02T08:27:20Z</dcterms:created>
  <dcterms:modified xsi:type="dcterms:W3CDTF">2022-05-16T13:01:20Z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0x010100F238A91923146C4CA95738A4DC275D6B</vt:lpwstr>
  </property>
</Properties>
</file>