
<file path=[Content_Types].xml><?xml version="1.0" encoding="utf-8"?>
<Types xmlns="http://schemas.openxmlformats.org/package/2006/content-types">
  <Default Extension="gif" ContentType="image/gif"/>
  <Default Extension="jpeg" ContentType="image/jpeg"/>
  <Default Extension="png" ContentType="image/png"/>
  <Default Extension="rels" ContentType="application/vnd.openxmlformats-package.relationships+xml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Override1.xml" ContentType="application/vnd.openxmlformats-officedocument.themeOverride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960" r:id="rId1"/>
  </p:sldMasterIdLst>
  <p:notesMasterIdLst>
    <p:notesMasterId r:id="rId45"/>
  </p:notesMasterIdLst>
  <p:sldIdLst>
    <p:sldId id="438" r:id="rId2"/>
    <p:sldId id="283" r:id="rId3"/>
    <p:sldId id="437" r:id="rId4"/>
    <p:sldId id="258" r:id="rId5"/>
    <p:sldId id="431" r:id="rId6"/>
    <p:sldId id="348" r:id="rId7"/>
    <p:sldId id="286" r:id="rId8"/>
    <p:sldId id="300" r:id="rId9"/>
    <p:sldId id="303" r:id="rId10"/>
    <p:sldId id="418" r:id="rId11"/>
    <p:sldId id="420" r:id="rId12"/>
    <p:sldId id="281" r:id="rId13"/>
    <p:sldId id="280" r:id="rId14"/>
    <p:sldId id="421" r:id="rId15"/>
    <p:sldId id="422" r:id="rId16"/>
    <p:sldId id="423" r:id="rId17"/>
    <p:sldId id="394" r:id="rId18"/>
    <p:sldId id="396" r:id="rId19"/>
    <p:sldId id="276" r:id="rId20"/>
    <p:sldId id="284" r:id="rId21"/>
    <p:sldId id="397" r:id="rId22"/>
    <p:sldId id="398" r:id="rId23"/>
    <p:sldId id="399" r:id="rId24"/>
    <p:sldId id="400" r:id="rId25"/>
    <p:sldId id="401" r:id="rId26"/>
    <p:sldId id="279" r:id="rId27"/>
    <p:sldId id="439" r:id="rId28"/>
    <p:sldId id="275" r:id="rId29"/>
    <p:sldId id="413" r:id="rId30"/>
    <p:sldId id="406" r:id="rId31"/>
    <p:sldId id="425" r:id="rId32"/>
    <p:sldId id="407" r:id="rId33"/>
    <p:sldId id="415" r:id="rId34"/>
    <p:sldId id="416" r:id="rId35"/>
    <p:sldId id="434" r:id="rId36"/>
    <p:sldId id="435" r:id="rId37"/>
    <p:sldId id="265" r:id="rId38"/>
    <p:sldId id="266" r:id="rId39"/>
    <p:sldId id="268" r:id="rId40"/>
    <p:sldId id="356" r:id="rId41"/>
    <p:sldId id="345" r:id="rId42"/>
    <p:sldId id="392" r:id="rId43"/>
    <p:sldId id="317" r:id="rId44"/>
  </p:sldIdLst>
  <p:sldSz cx="9144000" cy="6858000" type="screen4x3"/>
  <p:notesSz cx="6858000" cy="91440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ＭＳ Ｐゴシック" panose="020B0600070205080204" pitchFamily="34" charset="-128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ＭＳ Ｐゴシック" panose="020B0600070205080204" pitchFamily="34" charset="-128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ＭＳ Ｐゴシック" panose="020B0600070205080204" pitchFamily="34" charset="-128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ＭＳ Ｐゴシック" panose="020B0600070205080204" pitchFamily="34" charset="-128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ＭＳ Ｐゴシック" panose="020B0600070205080204" pitchFamily="34" charset="-128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ＭＳ Ｐゴシック" panose="020B0600070205080204" pitchFamily="34" charset="-128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ＭＳ Ｐゴシック" panose="020B0600070205080204" pitchFamily="34" charset="-128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ＭＳ Ｐゴシック" panose="020B0600070205080204" pitchFamily="34" charset="-128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ＭＳ Ｐゴシック" panose="020B0600070205080204" pitchFamily="34" charset="-128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1"/>
    <p:restoredTop sz="94648"/>
  </p:normalViewPr>
  <p:slideViewPr>
    <p:cSldViewPr snapToGrid="0" snapToObjects="1">
      <p:cViewPr varScale="1">
        <p:scale>
          <a:sx n="107" d="100"/>
          <a:sy n="107" d="100"/>
        </p:scale>
        <p:origin x="1760" y="16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 varScale="1">
      <p:scale>
        <a:sx n="1" d="1"/>
        <a:sy n="1" d="1"/>
      </p:scale>
      <p:origin x="0" y="9856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viewProps" Target="viewProps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theme" Target="theme/theme1.xml"/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presProps" Target="presProps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>
            <a:extLst>
              <a:ext uri="{FF2B5EF4-FFF2-40B4-BE49-F238E27FC236}">
                <a16:creationId xmlns:a16="http://schemas.microsoft.com/office/drawing/2014/main" id="{5551EC68-55F0-8341-A0D0-2A98B9282F23}"/>
              </a:ext>
            </a:extLst>
          </p:cNvPr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>
                <a:latin typeface="Arial" charset="0"/>
                <a:ea typeface="ＭＳ Ｐゴシック" charset="0"/>
                <a:cs typeface="ＭＳ Ｐゴシック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39621431-058A-AB40-83AB-B4619D978B88}"/>
              </a:ext>
            </a:extLst>
          </p:cNvPr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fld id="{C7B58238-5B2F-AD4D-A1AB-3108E38DBD8F}" type="datetimeFigureOut">
              <a:rPr lang="en-US" altLang="pl-PL"/>
              <a:pPr/>
              <a:t>6/1/22</a:t>
            </a:fld>
            <a:endParaRPr lang="pl-PL" altLang="pl-PL"/>
          </a:p>
        </p:txBody>
      </p:sp>
      <p:sp>
        <p:nvSpPr>
          <p:cNvPr id="4" name="Slide Image Placeholder 3">
            <a:extLst>
              <a:ext uri="{FF2B5EF4-FFF2-40B4-BE49-F238E27FC236}">
                <a16:creationId xmlns:a16="http://schemas.microsoft.com/office/drawing/2014/main" id="{30AF7377-716D-134A-AA73-B3EFBB391AE9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pl-PL" noProof="0"/>
          </a:p>
        </p:txBody>
      </p:sp>
      <p:sp>
        <p:nvSpPr>
          <p:cNvPr id="5" name="Notes Placeholder 4">
            <a:extLst>
              <a:ext uri="{FF2B5EF4-FFF2-40B4-BE49-F238E27FC236}">
                <a16:creationId xmlns:a16="http://schemas.microsoft.com/office/drawing/2014/main" id="{64092C58-F2D9-6C48-B28E-270F0AC9AF6C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pl-PL" noProof="0"/>
              <a:t>Click to edit Master text styles</a:t>
            </a:r>
          </a:p>
          <a:p>
            <a:pPr lvl="1"/>
            <a:r>
              <a:rPr lang="pl-PL" noProof="0"/>
              <a:t>Second level</a:t>
            </a:r>
          </a:p>
          <a:p>
            <a:pPr lvl="2"/>
            <a:r>
              <a:rPr lang="pl-PL" noProof="0"/>
              <a:t>Third level</a:t>
            </a:r>
          </a:p>
          <a:p>
            <a:pPr lvl="3"/>
            <a:r>
              <a:rPr lang="pl-PL" noProof="0"/>
              <a:t>Fourth level</a:t>
            </a:r>
          </a:p>
          <a:p>
            <a:pPr lvl="4"/>
            <a:r>
              <a:rPr lang="pl-PL" noProof="0"/>
              <a:t>Fifth level</a:t>
            </a:r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51F3A3E8-76C8-164E-A77A-602C22ABECE0}"/>
              </a:ext>
            </a:extLst>
          </p:cNvPr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>
                <a:latin typeface="Arial" charset="0"/>
                <a:ea typeface="ＭＳ Ｐゴシック" charset="0"/>
                <a:cs typeface="ＭＳ Ｐゴシック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E52F1CDB-F5E2-1646-86E5-716164DFD45D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fld id="{F01D5F22-AD08-D44A-A97C-4A38E453F5C2}" type="slidenum">
              <a:rPr lang="pl-PL" altLang="pl-PL"/>
              <a:pPr/>
              <a:t>‹#›</a:t>
            </a:fld>
            <a:endParaRPr lang="pl-PL" altLang="pl-PL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algn="l" defTabSz="457200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ＭＳ Ｐゴシック" charset="0"/>
        <a:cs typeface="ＭＳ Ｐゴシック" charset="0"/>
      </a:defRPr>
    </a:lvl1pPr>
    <a:lvl2pPr marL="457200" algn="l" defTabSz="457200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ＭＳ Ｐゴシック" charset="0"/>
        <a:cs typeface="+mn-cs"/>
      </a:defRPr>
    </a:lvl2pPr>
    <a:lvl3pPr marL="914400" algn="l" defTabSz="457200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ＭＳ Ｐゴシック" charset="0"/>
        <a:cs typeface="+mn-cs"/>
      </a:defRPr>
    </a:lvl3pPr>
    <a:lvl4pPr marL="1371600" algn="l" defTabSz="457200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ＭＳ Ｐゴシック" charset="0"/>
        <a:cs typeface="+mn-cs"/>
      </a:defRPr>
    </a:lvl4pPr>
    <a:lvl5pPr marL="1828800" algn="l" defTabSz="457200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ＭＳ Ｐゴシック" charset="0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hemeOverride" Target="../theme/themeOverride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4" name="Straight Connector 8">
            <a:extLst>
              <a:ext uri="{FF2B5EF4-FFF2-40B4-BE49-F238E27FC236}">
                <a16:creationId xmlns:a16="http://schemas.microsoft.com/office/drawing/2014/main" id="{A2BCBA75-26FC-614B-B1F5-AD9E2B0CA3AB}"/>
              </a:ext>
            </a:extLst>
          </p:cNvPr>
          <p:cNvCxnSpPr/>
          <p:nvPr/>
        </p:nvCxnSpPr>
        <p:spPr>
          <a:xfrm>
            <a:off x="685800" y="3398838"/>
            <a:ext cx="7848600" cy="1587"/>
          </a:xfrm>
          <a:prstGeom prst="line">
            <a:avLst/>
          </a:prstGeom>
          <a:ln w="1905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371600"/>
            <a:ext cx="7848600" cy="1927225"/>
          </a:xfrm>
        </p:spPr>
        <p:txBody>
          <a:bodyPr anchor="b">
            <a:noAutofit/>
          </a:bodyPr>
          <a:lstStyle>
            <a:lvl1pPr>
              <a:defRPr sz="5400" cap="all" baseline="0"/>
            </a:lvl1pPr>
          </a:lstStyle>
          <a:p>
            <a:r>
              <a:rPr lang="pl-PL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5800" y="3505200"/>
            <a:ext cx="6400800" cy="1752600"/>
          </a:xfrm>
        </p:spPr>
        <p:txBody>
          <a:bodyPr/>
          <a:lstStyle>
            <a:lvl1pPr marL="0" indent="0" algn="l">
              <a:buNone/>
              <a:defRPr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pl-PL"/>
              <a:t>Click to edit Master subtitle style</a:t>
            </a:r>
            <a:endParaRPr lang="en-US" dirty="0"/>
          </a:p>
        </p:txBody>
      </p:sp>
      <p:sp>
        <p:nvSpPr>
          <p:cNvPr id="5" name="Date Placeholder 3">
            <a:extLst>
              <a:ext uri="{FF2B5EF4-FFF2-40B4-BE49-F238E27FC236}">
                <a16:creationId xmlns:a16="http://schemas.microsoft.com/office/drawing/2014/main" id="{25799407-7B44-8D41-9D2F-0F8E06DAC1C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A6FE7D14-3BB9-5F42-A94C-36EB2C0E49A5}" type="datetime2">
              <a:rPr lang="en-US" altLang="pl-PL"/>
              <a:pPr/>
              <a:t>Wednesday, June 1, 2022</a:t>
            </a:fld>
            <a:endParaRPr lang="en-US" altLang="pl-PL"/>
          </a:p>
        </p:txBody>
      </p:sp>
      <p:sp>
        <p:nvSpPr>
          <p:cNvPr id="6" name="Footer Placeholder 4">
            <a:extLst>
              <a:ext uri="{FF2B5EF4-FFF2-40B4-BE49-F238E27FC236}">
                <a16:creationId xmlns:a16="http://schemas.microsoft.com/office/drawing/2014/main" id="{6E978E07-CF32-784C-807C-576243D2FD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>
            <a:extLst>
              <a:ext uri="{FF2B5EF4-FFF2-40B4-BE49-F238E27FC236}">
                <a16:creationId xmlns:a16="http://schemas.microsoft.com/office/drawing/2014/main" id="{780DFF9B-4A0F-0A4C-9E2F-B4688069E25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B8E35217-7214-104F-B12E-9F72984BB77E}" type="slidenum">
              <a:rPr lang="en-US" altLang="pl-PL"/>
              <a:pPr/>
              <a:t>‹#›</a:t>
            </a:fld>
            <a:endParaRPr lang="en-US" altLang="pl-PL"/>
          </a:p>
        </p:txBody>
      </p:sp>
    </p:spTree>
    <p:extLst>
      <p:ext uri="{BB962C8B-B14F-4D97-AF65-F5344CB8AC3E}">
        <p14:creationId xmlns:p14="http://schemas.microsoft.com/office/powerpoint/2010/main" val="110351530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pl-PL"/>
              <a:t>Click to edit Master text styles</a:t>
            </a:r>
          </a:p>
          <a:p>
            <a:pPr lvl="1"/>
            <a:r>
              <a:rPr lang="pl-PL"/>
              <a:t>Second level</a:t>
            </a:r>
          </a:p>
          <a:p>
            <a:pPr lvl="2"/>
            <a:r>
              <a:rPr lang="pl-PL"/>
              <a:t>Third level</a:t>
            </a:r>
          </a:p>
          <a:p>
            <a:pPr lvl="3"/>
            <a:r>
              <a:rPr lang="pl-PL"/>
              <a:t>Fourth level</a:t>
            </a:r>
          </a:p>
          <a:p>
            <a:pPr lvl="4"/>
            <a:r>
              <a:rPr lang="pl-PL"/>
              <a:t>Fifth level</a:t>
            </a:r>
            <a:endParaRPr lang="en-US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FF281A8-2823-B04E-B5AC-7089E01EFA4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3C7E14B0-A0F0-E442-97B7-F9C94594E8A8}" type="datetime2">
              <a:rPr lang="en-US" altLang="pl-PL"/>
              <a:pPr/>
              <a:t>Wednesday, June 1, 2022</a:t>
            </a:fld>
            <a:endParaRPr lang="en-US" altLang="pl-PL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A987A3D-FD29-DA4A-AD47-6890A9DAD1F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CEEF38B-5069-1B4B-ACDB-3D88AAAB3F9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F63EC16D-57AB-F246-933D-21975C34C74E}" type="slidenum">
              <a:rPr lang="en-US" altLang="pl-PL"/>
              <a:pPr/>
              <a:t>‹#›</a:t>
            </a:fld>
            <a:endParaRPr lang="en-US" altLang="pl-PL"/>
          </a:p>
        </p:txBody>
      </p:sp>
    </p:spTree>
    <p:extLst>
      <p:ext uri="{BB962C8B-B14F-4D97-AF65-F5344CB8AC3E}">
        <p14:creationId xmlns:p14="http://schemas.microsoft.com/office/powerpoint/2010/main" val="350531076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4" name="Straight Connector 8">
            <a:extLst>
              <a:ext uri="{FF2B5EF4-FFF2-40B4-BE49-F238E27FC236}">
                <a16:creationId xmlns:a16="http://schemas.microsoft.com/office/drawing/2014/main" id="{C0680464-7797-B543-BBD5-C1D7475B10FD}"/>
              </a:ext>
            </a:extLst>
          </p:cNvPr>
          <p:cNvCxnSpPr/>
          <p:nvPr/>
        </p:nvCxnSpPr>
        <p:spPr>
          <a:xfrm>
            <a:off x="731838" y="4598988"/>
            <a:ext cx="7848600" cy="1587"/>
          </a:xfrm>
          <a:prstGeom prst="line">
            <a:avLst/>
          </a:prstGeom>
          <a:ln w="1905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2362200"/>
            <a:ext cx="7772400" cy="2200275"/>
          </a:xfrm>
        </p:spPr>
        <p:txBody>
          <a:bodyPr anchor="b"/>
          <a:lstStyle>
            <a:lvl1pPr algn="l">
              <a:defRPr sz="4800" b="0" cap="all"/>
            </a:lvl1pPr>
          </a:lstStyle>
          <a:p>
            <a:r>
              <a:rPr lang="pl-PL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4626864"/>
            <a:ext cx="7772400" cy="1500187"/>
          </a:xfrm>
        </p:spPr>
        <p:txBody>
          <a:bodyPr>
            <a:normAutofit/>
          </a:bodyPr>
          <a:lstStyle>
            <a:lvl1pPr marL="0" indent="0">
              <a:buNone/>
              <a:defRPr sz="2400">
                <a:solidFill>
                  <a:schemeClr val="tx2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pl-PL"/>
              <a:t>Click to edit Master text styles</a:t>
            </a:r>
          </a:p>
        </p:txBody>
      </p:sp>
      <p:sp>
        <p:nvSpPr>
          <p:cNvPr id="5" name="Date Placeholder 3">
            <a:extLst>
              <a:ext uri="{FF2B5EF4-FFF2-40B4-BE49-F238E27FC236}">
                <a16:creationId xmlns:a16="http://schemas.microsoft.com/office/drawing/2014/main" id="{B54C57DD-657D-1541-A715-182ABE06DDE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C1BF2370-1435-1243-A532-249BB766E176}" type="datetime2">
              <a:rPr lang="en-US" altLang="pl-PL"/>
              <a:pPr/>
              <a:t>Wednesday, June 1, 2022</a:t>
            </a:fld>
            <a:endParaRPr lang="en-US" altLang="pl-PL"/>
          </a:p>
        </p:txBody>
      </p:sp>
      <p:sp>
        <p:nvSpPr>
          <p:cNvPr id="6" name="Footer Placeholder 4">
            <a:extLst>
              <a:ext uri="{FF2B5EF4-FFF2-40B4-BE49-F238E27FC236}">
                <a16:creationId xmlns:a16="http://schemas.microsoft.com/office/drawing/2014/main" id="{AA4097D4-1250-2A4F-A218-067944A8AD0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>
            <a:extLst>
              <a:ext uri="{FF2B5EF4-FFF2-40B4-BE49-F238E27FC236}">
                <a16:creationId xmlns:a16="http://schemas.microsoft.com/office/drawing/2014/main" id="{65FAC31A-ACFC-A84B-B7A9-4928E6AFD23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71082C2B-CC90-D44E-8361-A6E9C07CCA45}" type="slidenum">
              <a:rPr lang="en-US" altLang="pl-PL"/>
              <a:pPr/>
              <a:t>‹#›</a:t>
            </a:fld>
            <a:endParaRPr lang="en-US" altLang="pl-PL"/>
          </a:p>
        </p:txBody>
      </p:sp>
    </p:spTree>
    <p:extLst>
      <p:ext uri="{BB962C8B-B14F-4D97-AF65-F5344CB8AC3E}">
        <p14:creationId xmlns:p14="http://schemas.microsoft.com/office/powerpoint/2010/main" val="485817110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73352"/>
            <a:ext cx="4038600" cy="4718304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pl-PL"/>
              <a:t>Click to edit Master text styles</a:t>
            </a:r>
          </a:p>
          <a:p>
            <a:pPr lvl="1"/>
            <a:r>
              <a:rPr lang="pl-PL"/>
              <a:t>Second level</a:t>
            </a:r>
          </a:p>
          <a:p>
            <a:pPr lvl="2"/>
            <a:r>
              <a:rPr lang="pl-PL"/>
              <a:t>Third level</a:t>
            </a:r>
          </a:p>
          <a:p>
            <a:pPr lvl="3"/>
            <a:r>
              <a:rPr lang="pl-PL"/>
              <a:t>Fourth level</a:t>
            </a:r>
          </a:p>
          <a:p>
            <a:pPr lvl="4"/>
            <a:r>
              <a:rPr lang="pl-PL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73352"/>
            <a:ext cx="4038600" cy="4718304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pl-PL"/>
              <a:t>Click to edit Master text styles</a:t>
            </a:r>
          </a:p>
          <a:p>
            <a:pPr lvl="1"/>
            <a:r>
              <a:rPr lang="pl-PL"/>
              <a:t>Second level</a:t>
            </a:r>
          </a:p>
          <a:p>
            <a:pPr lvl="2"/>
            <a:r>
              <a:rPr lang="pl-PL"/>
              <a:t>Third level</a:t>
            </a:r>
          </a:p>
          <a:p>
            <a:pPr lvl="3"/>
            <a:r>
              <a:rPr lang="pl-PL"/>
              <a:t>Fourth level</a:t>
            </a:r>
          </a:p>
          <a:p>
            <a:pPr lvl="4"/>
            <a:r>
              <a:rPr lang="pl-PL"/>
              <a:t>Fifth level</a:t>
            </a:r>
            <a:endParaRPr lang="en-US" dirty="0"/>
          </a:p>
        </p:txBody>
      </p:sp>
      <p:sp>
        <p:nvSpPr>
          <p:cNvPr id="5" name="Date Placeholder 3">
            <a:extLst>
              <a:ext uri="{FF2B5EF4-FFF2-40B4-BE49-F238E27FC236}">
                <a16:creationId xmlns:a16="http://schemas.microsoft.com/office/drawing/2014/main" id="{7D9908BD-61EB-5144-A824-3B48ED7961A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F26F773C-DAC8-5B40-932E-9EF310071C90}" type="datetime2">
              <a:rPr lang="en-US" altLang="pl-PL"/>
              <a:pPr/>
              <a:t>Wednesday, June 1, 2022</a:t>
            </a:fld>
            <a:endParaRPr lang="en-US" altLang="pl-PL"/>
          </a:p>
        </p:txBody>
      </p:sp>
      <p:sp>
        <p:nvSpPr>
          <p:cNvPr id="6" name="Footer Placeholder 4">
            <a:extLst>
              <a:ext uri="{FF2B5EF4-FFF2-40B4-BE49-F238E27FC236}">
                <a16:creationId xmlns:a16="http://schemas.microsoft.com/office/drawing/2014/main" id="{52D5F982-7815-624D-B2A8-EFCD855016C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>
            <a:extLst>
              <a:ext uri="{FF2B5EF4-FFF2-40B4-BE49-F238E27FC236}">
                <a16:creationId xmlns:a16="http://schemas.microsoft.com/office/drawing/2014/main" id="{1F0CBF75-1B42-E241-83EA-4B682DDCA21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458C3A66-1EA0-4F41-B3FB-FAB55AB767CD}" type="slidenum">
              <a:rPr lang="en-US" altLang="pl-PL"/>
              <a:pPr/>
              <a:t>‹#›</a:t>
            </a:fld>
            <a:endParaRPr lang="en-US" altLang="pl-PL"/>
          </a:p>
        </p:txBody>
      </p:sp>
    </p:spTree>
    <p:extLst>
      <p:ext uri="{BB962C8B-B14F-4D97-AF65-F5344CB8AC3E}">
        <p14:creationId xmlns:p14="http://schemas.microsoft.com/office/powerpoint/2010/main" val="73158469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7" name="Straight Connector 8">
            <a:extLst>
              <a:ext uri="{FF2B5EF4-FFF2-40B4-BE49-F238E27FC236}">
                <a16:creationId xmlns:a16="http://schemas.microsoft.com/office/drawing/2014/main" id="{E0D6D927-28E9-6844-A609-ACAD1BFE62FA}"/>
              </a:ext>
            </a:extLst>
          </p:cNvPr>
          <p:cNvCxnSpPr/>
          <p:nvPr/>
        </p:nvCxnSpPr>
        <p:spPr>
          <a:xfrm rot="5400000">
            <a:off x="2218531" y="4045744"/>
            <a:ext cx="4708525" cy="1588"/>
          </a:xfrm>
          <a:prstGeom prst="line">
            <a:avLst/>
          </a:prstGeom>
          <a:ln w="1905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pl-PL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76400"/>
            <a:ext cx="3931920" cy="639762"/>
          </a:xfrm>
          <a:noFill/>
          <a:ln>
            <a:noFill/>
          </a:ln>
          <a:effectLst/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none"/>
        </p:style>
        <p:txBody>
          <a:bodyPr anchor="ctr">
            <a:normAutofit/>
          </a:bodyPr>
          <a:lstStyle>
            <a:lvl1pPr marL="0" indent="0" algn="ctr">
              <a:buNone/>
              <a:defRPr sz="2000" b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l-PL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438400"/>
            <a:ext cx="3931920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pl-PL"/>
              <a:t>Click to edit Master text styles</a:t>
            </a:r>
          </a:p>
          <a:p>
            <a:pPr lvl="1"/>
            <a:r>
              <a:rPr lang="pl-PL"/>
              <a:t>Second level</a:t>
            </a:r>
          </a:p>
          <a:p>
            <a:pPr lvl="2"/>
            <a:r>
              <a:rPr lang="pl-PL"/>
              <a:t>Third level</a:t>
            </a:r>
          </a:p>
          <a:p>
            <a:pPr lvl="3"/>
            <a:r>
              <a:rPr lang="pl-PL"/>
              <a:t>Fourth level</a:t>
            </a:r>
          </a:p>
          <a:p>
            <a:pPr lvl="4"/>
            <a:r>
              <a:rPr lang="pl-PL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754880" y="1676400"/>
            <a:ext cx="3931920" cy="639762"/>
          </a:xfrm>
          <a:noFill/>
          <a:ln>
            <a:noFill/>
          </a:ln>
          <a:effectLst/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none"/>
        </p:style>
        <p:txBody>
          <a:bodyPr anchor="ctr">
            <a:normAutofit/>
          </a:bodyPr>
          <a:lstStyle>
            <a:lvl1pPr marL="0" indent="0" algn="ctr">
              <a:buNone/>
              <a:defRPr lang="en-US" sz="2000" b="0" kern="1200" dirty="0" smtClean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l-PL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754880" y="2438400"/>
            <a:ext cx="3931920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pl-PL"/>
              <a:t>Click to edit Master text styles</a:t>
            </a:r>
          </a:p>
          <a:p>
            <a:pPr lvl="1"/>
            <a:r>
              <a:rPr lang="pl-PL"/>
              <a:t>Second level</a:t>
            </a:r>
          </a:p>
          <a:p>
            <a:pPr lvl="2"/>
            <a:r>
              <a:rPr lang="pl-PL"/>
              <a:t>Third level</a:t>
            </a:r>
          </a:p>
          <a:p>
            <a:pPr lvl="3"/>
            <a:r>
              <a:rPr lang="pl-PL"/>
              <a:t>Fourth level</a:t>
            </a:r>
          </a:p>
          <a:p>
            <a:pPr lvl="4"/>
            <a:r>
              <a:rPr lang="pl-PL"/>
              <a:t>Fifth level</a:t>
            </a:r>
            <a:endParaRPr lang="en-US" dirty="0"/>
          </a:p>
        </p:txBody>
      </p:sp>
      <p:sp>
        <p:nvSpPr>
          <p:cNvPr id="8" name="Date Placeholder 6">
            <a:extLst>
              <a:ext uri="{FF2B5EF4-FFF2-40B4-BE49-F238E27FC236}">
                <a16:creationId xmlns:a16="http://schemas.microsoft.com/office/drawing/2014/main" id="{A2F592F3-DE48-A741-8B92-AE94DB35D70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29F459EF-C1E4-C745-920A-C0D0390CEF2C}" type="datetime2">
              <a:rPr lang="en-US" altLang="pl-PL"/>
              <a:pPr/>
              <a:t>Wednesday, June 1, 2022</a:t>
            </a:fld>
            <a:endParaRPr lang="en-US" altLang="pl-PL"/>
          </a:p>
        </p:txBody>
      </p:sp>
      <p:sp>
        <p:nvSpPr>
          <p:cNvPr id="9" name="Footer Placeholder 7">
            <a:extLst>
              <a:ext uri="{FF2B5EF4-FFF2-40B4-BE49-F238E27FC236}">
                <a16:creationId xmlns:a16="http://schemas.microsoft.com/office/drawing/2014/main" id="{FD3613DB-7FCC-0142-A65E-3F197B097BD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0" name="Slide Number Placeholder 8">
            <a:extLst>
              <a:ext uri="{FF2B5EF4-FFF2-40B4-BE49-F238E27FC236}">
                <a16:creationId xmlns:a16="http://schemas.microsoft.com/office/drawing/2014/main" id="{EC56C4F4-C414-F14C-9FF0-779E586AAF8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0A23512C-9624-2543-A710-B0E19CEB121D}" type="slidenum">
              <a:rPr lang="en-US" altLang="pl-PL"/>
              <a:pPr/>
              <a:t>‹#›</a:t>
            </a:fld>
            <a:endParaRPr lang="en-US" altLang="pl-PL"/>
          </a:p>
        </p:txBody>
      </p:sp>
    </p:spTree>
    <p:extLst>
      <p:ext uri="{BB962C8B-B14F-4D97-AF65-F5344CB8AC3E}">
        <p14:creationId xmlns:p14="http://schemas.microsoft.com/office/powerpoint/2010/main" val="27063073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/>
              <a:t>Click to edit Master title style</a:t>
            </a:r>
            <a:endParaRPr lang="en-US"/>
          </a:p>
        </p:txBody>
      </p:sp>
      <p:sp>
        <p:nvSpPr>
          <p:cNvPr id="3" name="Date Placeholder 3">
            <a:extLst>
              <a:ext uri="{FF2B5EF4-FFF2-40B4-BE49-F238E27FC236}">
                <a16:creationId xmlns:a16="http://schemas.microsoft.com/office/drawing/2014/main" id="{8C931022-494E-3246-94A0-698BB632F2F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61D26C6A-28E3-2147-9076-7F26AEA82F00}" type="datetime2">
              <a:rPr lang="en-US" altLang="pl-PL"/>
              <a:pPr/>
              <a:t>Wednesday, June 1, 2022</a:t>
            </a:fld>
            <a:endParaRPr lang="en-US" altLang="pl-PL"/>
          </a:p>
        </p:txBody>
      </p:sp>
      <p:sp>
        <p:nvSpPr>
          <p:cNvPr id="4" name="Footer Placeholder 4">
            <a:extLst>
              <a:ext uri="{FF2B5EF4-FFF2-40B4-BE49-F238E27FC236}">
                <a16:creationId xmlns:a16="http://schemas.microsoft.com/office/drawing/2014/main" id="{6869CADB-E31B-7B48-8710-AFEF2F9650B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>
            <a:extLst>
              <a:ext uri="{FF2B5EF4-FFF2-40B4-BE49-F238E27FC236}">
                <a16:creationId xmlns:a16="http://schemas.microsoft.com/office/drawing/2014/main" id="{1626AD8E-5521-154B-82AE-40DAC8D5245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D5372B59-3EFC-5841-A7F3-447C569F8827}" type="slidenum">
              <a:rPr lang="en-US" altLang="pl-PL"/>
              <a:pPr/>
              <a:t>‹#›</a:t>
            </a:fld>
            <a:endParaRPr lang="en-US" altLang="pl-PL"/>
          </a:p>
        </p:txBody>
      </p:sp>
    </p:spTree>
    <p:extLst>
      <p:ext uri="{BB962C8B-B14F-4D97-AF65-F5344CB8AC3E}">
        <p14:creationId xmlns:p14="http://schemas.microsoft.com/office/powerpoint/2010/main" val="292177455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>
            <a:extLst>
              <a:ext uri="{FF2B5EF4-FFF2-40B4-BE49-F238E27FC236}">
                <a16:creationId xmlns:a16="http://schemas.microsoft.com/office/drawing/2014/main" id="{83D51237-78D8-5242-B0F1-B2F8852EB10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6F127523-0AD7-DA4A-9E8C-1976C6AE0473}" type="datetime2">
              <a:rPr lang="en-US" altLang="pl-PL"/>
              <a:pPr/>
              <a:t>Wednesday, June 1, 2022</a:t>
            </a:fld>
            <a:endParaRPr lang="en-US" altLang="pl-PL"/>
          </a:p>
        </p:txBody>
      </p:sp>
      <p:sp>
        <p:nvSpPr>
          <p:cNvPr id="3" name="Footer Placeholder 4">
            <a:extLst>
              <a:ext uri="{FF2B5EF4-FFF2-40B4-BE49-F238E27FC236}">
                <a16:creationId xmlns:a16="http://schemas.microsoft.com/office/drawing/2014/main" id="{B9D765C2-BCBF-FA46-BC82-DFCC0888A03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>
            <a:extLst>
              <a:ext uri="{FF2B5EF4-FFF2-40B4-BE49-F238E27FC236}">
                <a16:creationId xmlns:a16="http://schemas.microsoft.com/office/drawing/2014/main" id="{7C795376-DC2F-9148-A6A5-FB38D31CE63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6E33F451-93BE-894D-8DBD-424926989637}" type="slidenum">
              <a:rPr lang="en-US" altLang="pl-PL"/>
              <a:pPr/>
              <a:t>‹#›</a:t>
            </a:fld>
            <a:endParaRPr lang="en-US" altLang="pl-PL"/>
          </a:p>
        </p:txBody>
      </p:sp>
    </p:spTree>
    <p:extLst>
      <p:ext uri="{BB962C8B-B14F-4D97-AF65-F5344CB8AC3E}">
        <p14:creationId xmlns:p14="http://schemas.microsoft.com/office/powerpoint/2010/main" val="393373296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5" name="Straight Connector 8">
            <a:extLst>
              <a:ext uri="{FF2B5EF4-FFF2-40B4-BE49-F238E27FC236}">
                <a16:creationId xmlns:a16="http://schemas.microsoft.com/office/drawing/2014/main" id="{99B9C786-6797-5A47-BD36-B786A3A88FAB}"/>
              </a:ext>
            </a:extLst>
          </p:cNvPr>
          <p:cNvCxnSpPr/>
          <p:nvPr/>
        </p:nvCxnSpPr>
        <p:spPr>
          <a:xfrm rot="5400000">
            <a:off x="-13494" y="3580607"/>
            <a:ext cx="5578475" cy="1588"/>
          </a:xfrm>
          <a:prstGeom prst="line">
            <a:avLst/>
          </a:prstGeom>
          <a:ln w="1905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92080"/>
            <a:ext cx="2139696" cy="1261872"/>
          </a:xfrm>
        </p:spPr>
        <p:txBody>
          <a:bodyPr anchor="b">
            <a:noAutofit/>
          </a:bodyPr>
          <a:lstStyle>
            <a:lvl1pPr algn="l">
              <a:defRPr sz="2400" b="0"/>
            </a:lvl1pPr>
          </a:lstStyle>
          <a:p>
            <a:r>
              <a:rPr lang="pl-PL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971800" y="792080"/>
            <a:ext cx="5715000" cy="557784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l-PL"/>
              <a:t>Click to edit Master text styles</a:t>
            </a:r>
          </a:p>
          <a:p>
            <a:pPr lvl="1"/>
            <a:r>
              <a:rPr lang="pl-PL"/>
              <a:t>Second level</a:t>
            </a:r>
          </a:p>
          <a:p>
            <a:pPr lvl="2"/>
            <a:r>
              <a:rPr lang="pl-PL"/>
              <a:t>Third level</a:t>
            </a:r>
          </a:p>
          <a:p>
            <a:pPr lvl="3"/>
            <a:r>
              <a:rPr lang="pl-PL"/>
              <a:t>Fourth level</a:t>
            </a:r>
          </a:p>
          <a:p>
            <a:pPr lvl="4"/>
            <a:r>
              <a:rPr lang="pl-PL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1" y="2130552"/>
            <a:ext cx="2139696" cy="4243615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pl-PL"/>
              <a:t>Click to edit Master text styles</a:t>
            </a:r>
          </a:p>
        </p:txBody>
      </p:sp>
      <p:sp>
        <p:nvSpPr>
          <p:cNvPr id="6" name="Date Placeholder 4">
            <a:extLst>
              <a:ext uri="{FF2B5EF4-FFF2-40B4-BE49-F238E27FC236}">
                <a16:creationId xmlns:a16="http://schemas.microsoft.com/office/drawing/2014/main" id="{09DE67E6-F856-6647-9E75-A54C84DC32B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4491309E-2AC2-F146-86D9-E6E28A98936F}" type="datetime2">
              <a:rPr lang="en-US" altLang="pl-PL"/>
              <a:pPr/>
              <a:t>Wednesday, June 1, 2022</a:t>
            </a:fld>
            <a:endParaRPr lang="en-US" altLang="pl-PL"/>
          </a:p>
        </p:txBody>
      </p:sp>
      <p:sp>
        <p:nvSpPr>
          <p:cNvPr id="7" name="Footer Placeholder 5">
            <a:extLst>
              <a:ext uri="{FF2B5EF4-FFF2-40B4-BE49-F238E27FC236}">
                <a16:creationId xmlns:a16="http://schemas.microsoft.com/office/drawing/2014/main" id="{9AE64969-148F-D74F-8F33-BA17A8B8FB5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Slide Number Placeholder 6">
            <a:extLst>
              <a:ext uri="{FF2B5EF4-FFF2-40B4-BE49-F238E27FC236}">
                <a16:creationId xmlns:a16="http://schemas.microsoft.com/office/drawing/2014/main" id="{1935A2A8-1EFC-FE4A-9D48-5F5A248185B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5E58435D-CAE7-0B4B-970C-56BE70F29EBE}" type="slidenum">
              <a:rPr lang="en-US" altLang="pl-PL"/>
              <a:pPr/>
              <a:t>‹#›</a:t>
            </a:fld>
            <a:endParaRPr lang="en-US" altLang="pl-PL"/>
          </a:p>
        </p:txBody>
      </p:sp>
    </p:spTree>
    <p:extLst>
      <p:ext uri="{BB962C8B-B14F-4D97-AF65-F5344CB8AC3E}">
        <p14:creationId xmlns:p14="http://schemas.microsoft.com/office/powerpoint/2010/main" val="187319766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92480"/>
            <a:ext cx="2142680" cy="1264920"/>
          </a:xfrm>
        </p:spPr>
        <p:txBody>
          <a:bodyPr anchor="b"/>
          <a:lstStyle>
            <a:lvl1pPr algn="l">
              <a:defRPr sz="2400" b="0"/>
            </a:lvl1pPr>
          </a:lstStyle>
          <a:p>
            <a:r>
              <a:rPr lang="pl-PL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2858610" y="838201"/>
            <a:ext cx="5904390" cy="5500456"/>
          </a:xfrm>
          <a:solidFill>
            <a:schemeClr val="bg2"/>
          </a:solidFill>
          <a:ln w="76200">
            <a:solidFill>
              <a:srgbClr val="FFFFFF"/>
            </a:solidFill>
            <a:miter lim="800000"/>
          </a:ln>
          <a:effectLst>
            <a:outerShdw blurRad="50800" dist="12700" dir="5400000" algn="t" rotWithShape="0">
              <a:prstClr val="black">
                <a:alpha val="59000"/>
              </a:prstClr>
            </a:outerShdw>
          </a:effectLst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r>
              <a:rPr lang="pl-PL" noProof="0"/>
              <a:t>Drag picture to placeholder or click icon to add</a:t>
            </a:r>
            <a:endParaRPr lang="en-US" noProof="0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2133600"/>
            <a:ext cx="2139696" cy="4242816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pl-PL"/>
              <a:t>Click to edit Master text styles</a:t>
            </a:r>
          </a:p>
        </p:txBody>
      </p:sp>
      <p:sp>
        <p:nvSpPr>
          <p:cNvPr id="5" name="Date Placeholder 3">
            <a:extLst>
              <a:ext uri="{FF2B5EF4-FFF2-40B4-BE49-F238E27FC236}">
                <a16:creationId xmlns:a16="http://schemas.microsoft.com/office/drawing/2014/main" id="{39015C88-E38A-0C44-AD0F-4CBBDDD6F61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E07511F7-342C-274F-9DDA-2EDF106A2580}" type="datetime2">
              <a:rPr lang="en-US" altLang="pl-PL"/>
              <a:pPr/>
              <a:t>Wednesday, June 1, 2022</a:t>
            </a:fld>
            <a:endParaRPr lang="en-US" altLang="pl-PL"/>
          </a:p>
        </p:txBody>
      </p:sp>
      <p:sp>
        <p:nvSpPr>
          <p:cNvPr id="6" name="Footer Placeholder 4">
            <a:extLst>
              <a:ext uri="{FF2B5EF4-FFF2-40B4-BE49-F238E27FC236}">
                <a16:creationId xmlns:a16="http://schemas.microsoft.com/office/drawing/2014/main" id="{12C57E39-774C-5D49-A006-46508EB9ED0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>
            <a:extLst>
              <a:ext uri="{FF2B5EF4-FFF2-40B4-BE49-F238E27FC236}">
                <a16:creationId xmlns:a16="http://schemas.microsoft.com/office/drawing/2014/main" id="{28C1F7AB-74DA-E541-90E6-A425C33F02A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0F73CB94-82B4-0A4E-8BA5-C30A21022935}" type="slidenum">
              <a:rPr lang="en-US" altLang="pl-PL"/>
              <a:pPr/>
              <a:t>‹#›</a:t>
            </a:fld>
            <a:endParaRPr lang="en-US" altLang="pl-PL"/>
          </a:p>
        </p:txBody>
      </p:sp>
    </p:spTree>
    <p:extLst>
      <p:ext uri="{BB962C8B-B14F-4D97-AF65-F5344CB8AC3E}">
        <p14:creationId xmlns:p14="http://schemas.microsoft.com/office/powerpoint/2010/main" val="145952310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pl-PL"/>
              <a:t>Click to edit Master text styles</a:t>
            </a:r>
          </a:p>
          <a:p>
            <a:pPr lvl="1"/>
            <a:r>
              <a:rPr lang="pl-PL"/>
              <a:t>Second level</a:t>
            </a:r>
          </a:p>
          <a:p>
            <a:pPr lvl="2"/>
            <a:r>
              <a:rPr lang="pl-PL"/>
              <a:t>Third level</a:t>
            </a:r>
          </a:p>
          <a:p>
            <a:pPr lvl="3"/>
            <a:r>
              <a:rPr lang="pl-PL"/>
              <a:t>Fourth level</a:t>
            </a:r>
          </a:p>
          <a:p>
            <a:pPr lvl="4"/>
            <a:r>
              <a:rPr lang="pl-PL"/>
              <a:t>Fifth level</a:t>
            </a:r>
            <a:endParaRPr lang="en-US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F73508CE-24DF-4A40-A61F-545E5F6DEDE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AC1DC585-5A79-0347-9626-64A138880A62}" type="datetime2">
              <a:rPr lang="en-US" altLang="pl-PL"/>
              <a:pPr/>
              <a:t>Wednesday, June 1, 2022</a:t>
            </a:fld>
            <a:endParaRPr lang="en-US" altLang="pl-PL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EC1F5D9-E326-2548-81D6-331A7BA6215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FA92F35-3C04-C542-8FD5-EFC068B5694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7F125B59-F74F-3E4E-8743-102EA13C075B}" type="slidenum">
              <a:rPr lang="en-US" altLang="pl-PL"/>
              <a:pPr/>
              <a:t>‹#›</a:t>
            </a:fld>
            <a:endParaRPr lang="en-US" altLang="pl-PL"/>
          </a:p>
        </p:txBody>
      </p:sp>
    </p:spTree>
    <p:extLst>
      <p:ext uri="{BB962C8B-B14F-4D97-AF65-F5344CB8AC3E}">
        <p14:creationId xmlns:p14="http://schemas.microsoft.com/office/powerpoint/2010/main" val="311197735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609600"/>
            <a:ext cx="2057400" cy="5867400"/>
          </a:xfrm>
        </p:spPr>
        <p:txBody>
          <a:bodyPr vert="eaVert" anchor="b"/>
          <a:lstStyle/>
          <a:p>
            <a:r>
              <a:rPr lang="pl-PL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609600"/>
            <a:ext cx="6019800" cy="5867400"/>
          </a:xfrm>
        </p:spPr>
        <p:txBody>
          <a:bodyPr vert="eaVert"/>
          <a:lstStyle/>
          <a:p>
            <a:pPr lvl="0"/>
            <a:r>
              <a:rPr lang="pl-PL"/>
              <a:t>Click to edit Master text styles</a:t>
            </a:r>
          </a:p>
          <a:p>
            <a:pPr lvl="1"/>
            <a:r>
              <a:rPr lang="pl-PL"/>
              <a:t>Second level</a:t>
            </a:r>
          </a:p>
          <a:p>
            <a:pPr lvl="2"/>
            <a:r>
              <a:rPr lang="pl-PL"/>
              <a:t>Third level</a:t>
            </a:r>
          </a:p>
          <a:p>
            <a:pPr lvl="3"/>
            <a:r>
              <a:rPr lang="pl-PL"/>
              <a:t>Fourth level</a:t>
            </a:r>
          </a:p>
          <a:p>
            <a:pPr lvl="4"/>
            <a:r>
              <a:rPr lang="pl-PL"/>
              <a:t>Fifth level</a:t>
            </a:r>
            <a:endParaRPr lang="en-US" dirty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9BC33EA-7D12-3043-969B-A56FDE1424F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8A77CAE5-3526-904B-BF2E-C19C8448674F}" type="datetime2">
              <a:rPr lang="en-US" altLang="pl-PL"/>
              <a:pPr/>
              <a:t>Wednesday, June 1, 2022</a:t>
            </a:fld>
            <a:endParaRPr lang="en-US" altLang="pl-PL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332C24A-F04C-1C47-B52E-0D9AFAD724B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469273A-11B6-174B-8525-0D45850F6F7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A4C39C36-71C1-C841-84C9-739072430033}" type="slidenum">
              <a:rPr lang="en-US" altLang="pl-PL"/>
              <a:pPr/>
              <a:t>‹#›</a:t>
            </a:fld>
            <a:endParaRPr lang="en-US" altLang="pl-PL"/>
          </a:p>
        </p:txBody>
      </p:sp>
    </p:spTree>
    <p:extLst>
      <p:ext uri="{BB962C8B-B14F-4D97-AF65-F5344CB8AC3E}">
        <p14:creationId xmlns:p14="http://schemas.microsoft.com/office/powerpoint/2010/main" val="254299999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>
            <a:extLst>
              <a:ext uri="{FF2B5EF4-FFF2-40B4-BE49-F238E27FC236}">
                <a16:creationId xmlns:a16="http://schemas.microsoft.com/office/drawing/2014/main" id="{885D396B-8A4F-CB4C-95A6-D22C834EF11D}"/>
              </a:ext>
            </a:extLst>
          </p:cNvPr>
          <p:cNvSpPr/>
          <p:nvPr/>
        </p:nvSpPr>
        <p:spPr>
          <a:xfrm>
            <a:off x="0" y="220663"/>
            <a:ext cx="9144000" cy="228600"/>
          </a:xfrm>
          <a:prstGeom prst="rect">
            <a:avLst/>
          </a:prstGeom>
          <a:solidFill>
            <a:srgbClr val="FFFFFF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6452AA0A-C5AB-FC46-A1EF-319CCDC7BD4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7200" y="533400"/>
            <a:ext cx="8229600" cy="9906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pl-PL"/>
              <a:t>Click to edit Master title style</a:t>
            </a:r>
            <a:endParaRPr lang="en-US" dirty="0"/>
          </a:p>
        </p:txBody>
      </p:sp>
      <p:sp>
        <p:nvSpPr>
          <p:cNvPr id="1028" name="Text Placeholder 2">
            <a:extLst>
              <a:ext uri="{FF2B5EF4-FFF2-40B4-BE49-F238E27FC236}">
                <a16:creationId xmlns:a16="http://schemas.microsoft.com/office/drawing/2014/main" id="{309E2B2D-17B1-924A-9920-5B0BB699698E}"/>
              </a:ext>
            </a:extLst>
          </p:cNvPr>
          <p:cNvSpPr>
            <a:spLocks noGrp="1"/>
          </p:cNvSpPr>
          <p:nvPr>
            <p:ph type="body" idx="1"/>
          </p:nvPr>
        </p:nvSpPr>
        <p:spPr bwMode="auto">
          <a:xfrm>
            <a:off x="457200" y="1600200"/>
            <a:ext cx="8229600" cy="4876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pl-PL" altLang="pl-PL"/>
              <a:t>Click to edit Master text styles</a:t>
            </a:r>
          </a:p>
          <a:p>
            <a:pPr lvl="1"/>
            <a:r>
              <a:rPr lang="pl-PL" altLang="pl-PL"/>
              <a:t>Second level</a:t>
            </a:r>
          </a:p>
          <a:p>
            <a:pPr lvl="2"/>
            <a:r>
              <a:rPr lang="pl-PL" altLang="pl-PL"/>
              <a:t>Third level</a:t>
            </a:r>
          </a:p>
          <a:p>
            <a:pPr lvl="3"/>
            <a:r>
              <a:rPr lang="pl-PL" altLang="pl-PL"/>
              <a:t>Fourth level</a:t>
            </a:r>
          </a:p>
          <a:p>
            <a:pPr lvl="4"/>
            <a:r>
              <a:rPr lang="pl-PL" altLang="pl-PL"/>
              <a:t>Fifth level</a:t>
            </a:r>
            <a:endParaRPr lang="en-US" altLang="pl-PL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E60678C9-C905-AE48-9AAE-A7C1CAC7507F}"/>
              </a:ext>
            </a:extLst>
          </p:cNvPr>
          <p:cNvSpPr/>
          <p:nvPr/>
        </p:nvSpPr>
        <p:spPr>
          <a:xfrm>
            <a:off x="0" y="0"/>
            <a:ext cx="9144000" cy="365125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5795B60-11B4-AB4F-B0ED-D6AA61CE8A27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457200" y="19050"/>
            <a:ext cx="2895600" cy="328613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200">
                <a:solidFill>
                  <a:srgbClr val="FFFFFF"/>
                </a:solidFill>
              </a:defRPr>
            </a:lvl1pPr>
          </a:lstStyle>
          <a:p>
            <a:fld id="{6F79FFA1-FF3B-F147-8984-BAE263E40331}" type="datetime2">
              <a:rPr lang="en-US" altLang="pl-PL"/>
              <a:pPr/>
              <a:t>Wednesday, June 1, 2022</a:t>
            </a:fld>
            <a:endParaRPr lang="en-US" altLang="pl-PL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F6AD3E6-F846-9B4F-B08F-F65A4F9197A8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3429000" y="19050"/>
            <a:ext cx="4114800" cy="32861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9A75B71-7B2E-B04D-B640-20BC5DB9EC9A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7620000" y="19050"/>
            <a:ext cx="1066800" cy="328613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400" b="1">
                <a:solidFill>
                  <a:srgbClr val="FFFFFF"/>
                </a:solidFill>
              </a:defRPr>
            </a:lvl1pPr>
          </a:lstStyle>
          <a:p>
            <a:fld id="{50B763CC-068F-7846-B322-6F10B6FDD52F}" type="slidenum">
              <a:rPr lang="en-US" altLang="pl-PL"/>
              <a:pPr/>
              <a:t>‹#›</a:t>
            </a:fld>
            <a:endParaRPr lang="en-US" altLang="pl-PL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4313" r:id="rId1"/>
    <p:sldLayoutId id="2147484306" r:id="rId2"/>
    <p:sldLayoutId id="2147484314" r:id="rId3"/>
    <p:sldLayoutId id="2147484307" r:id="rId4"/>
    <p:sldLayoutId id="2147484315" r:id="rId5"/>
    <p:sldLayoutId id="2147484308" r:id="rId6"/>
    <p:sldLayoutId id="2147484309" r:id="rId7"/>
    <p:sldLayoutId id="2147484316" r:id="rId8"/>
    <p:sldLayoutId id="2147484310" r:id="rId9"/>
    <p:sldLayoutId id="2147484311" r:id="rId10"/>
    <p:sldLayoutId id="2147484312" r:id="rId11"/>
  </p:sldLayoutIdLst>
  <p:hf sldNum="0" hdr="0" ftr="0" dt="0"/>
  <p:txStyles>
    <p:titleStyle>
      <a:lvl1pPr algn="l" rtl="0" eaLnBrk="0" fontAlgn="base" hangingPunct="0">
        <a:spcBef>
          <a:spcPct val="0"/>
        </a:spcBef>
        <a:spcAft>
          <a:spcPct val="0"/>
        </a:spcAft>
        <a:defRPr sz="4000" kern="1200" spc="-100">
          <a:solidFill>
            <a:schemeClr val="tx2"/>
          </a:solidFill>
          <a:latin typeface="+mj-lt"/>
          <a:ea typeface="ＭＳ Ｐゴシック" charset="0"/>
          <a:cs typeface="ＭＳ Ｐゴシック" charset="0"/>
        </a:defRPr>
      </a:lvl1pPr>
      <a:lvl2pPr algn="l" rtl="0" eaLnBrk="0" fontAlgn="base" hangingPunct="0">
        <a:spcBef>
          <a:spcPct val="0"/>
        </a:spcBef>
        <a:spcAft>
          <a:spcPct val="0"/>
        </a:spcAft>
        <a:defRPr sz="4000">
          <a:solidFill>
            <a:schemeClr val="tx2"/>
          </a:solidFill>
          <a:latin typeface="Arial" charset="0"/>
          <a:ea typeface="ＭＳ Ｐゴシック" charset="0"/>
          <a:cs typeface="ＭＳ Ｐゴシック" charset="0"/>
        </a:defRPr>
      </a:lvl2pPr>
      <a:lvl3pPr algn="l" rtl="0" eaLnBrk="0" fontAlgn="base" hangingPunct="0">
        <a:spcBef>
          <a:spcPct val="0"/>
        </a:spcBef>
        <a:spcAft>
          <a:spcPct val="0"/>
        </a:spcAft>
        <a:defRPr sz="4000">
          <a:solidFill>
            <a:schemeClr val="tx2"/>
          </a:solidFill>
          <a:latin typeface="Arial" charset="0"/>
          <a:ea typeface="ＭＳ Ｐゴシック" charset="0"/>
          <a:cs typeface="ＭＳ Ｐゴシック" charset="0"/>
        </a:defRPr>
      </a:lvl3pPr>
      <a:lvl4pPr algn="l" rtl="0" eaLnBrk="0" fontAlgn="base" hangingPunct="0">
        <a:spcBef>
          <a:spcPct val="0"/>
        </a:spcBef>
        <a:spcAft>
          <a:spcPct val="0"/>
        </a:spcAft>
        <a:defRPr sz="4000">
          <a:solidFill>
            <a:schemeClr val="tx2"/>
          </a:solidFill>
          <a:latin typeface="Arial" charset="0"/>
          <a:ea typeface="ＭＳ Ｐゴシック" charset="0"/>
          <a:cs typeface="ＭＳ Ｐゴシック" charset="0"/>
        </a:defRPr>
      </a:lvl4pPr>
      <a:lvl5pPr algn="l" rtl="0" eaLnBrk="0" fontAlgn="base" hangingPunct="0">
        <a:spcBef>
          <a:spcPct val="0"/>
        </a:spcBef>
        <a:spcAft>
          <a:spcPct val="0"/>
        </a:spcAft>
        <a:defRPr sz="4000">
          <a:solidFill>
            <a:schemeClr val="tx2"/>
          </a:solidFill>
          <a:latin typeface="Arial" charset="0"/>
          <a:ea typeface="ＭＳ Ｐゴシック" charset="0"/>
          <a:cs typeface="ＭＳ Ｐゴシック" charset="0"/>
        </a:defRPr>
      </a:lvl5pPr>
      <a:lvl6pPr marL="457200" algn="l" rtl="0" fontAlgn="base">
        <a:spcBef>
          <a:spcPct val="0"/>
        </a:spcBef>
        <a:spcAft>
          <a:spcPct val="0"/>
        </a:spcAft>
        <a:defRPr sz="4000">
          <a:solidFill>
            <a:schemeClr val="tx2"/>
          </a:solidFill>
          <a:latin typeface="Arial" charset="0"/>
          <a:ea typeface="ＭＳ Ｐゴシック" charset="0"/>
          <a:cs typeface="ＭＳ Ｐゴシック" charset="0"/>
        </a:defRPr>
      </a:lvl6pPr>
      <a:lvl7pPr marL="914400" algn="l" rtl="0" fontAlgn="base">
        <a:spcBef>
          <a:spcPct val="0"/>
        </a:spcBef>
        <a:spcAft>
          <a:spcPct val="0"/>
        </a:spcAft>
        <a:defRPr sz="4000">
          <a:solidFill>
            <a:schemeClr val="tx2"/>
          </a:solidFill>
          <a:latin typeface="Arial" charset="0"/>
          <a:ea typeface="ＭＳ Ｐゴシック" charset="0"/>
          <a:cs typeface="ＭＳ Ｐゴシック" charset="0"/>
        </a:defRPr>
      </a:lvl7pPr>
      <a:lvl8pPr marL="1371600" algn="l" rtl="0" fontAlgn="base">
        <a:spcBef>
          <a:spcPct val="0"/>
        </a:spcBef>
        <a:spcAft>
          <a:spcPct val="0"/>
        </a:spcAft>
        <a:defRPr sz="4000">
          <a:solidFill>
            <a:schemeClr val="tx2"/>
          </a:solidFill>
          <a:latin typeface="Arial" charset="0"/>
          <a:ea typeface="ＭＳ Ｐゴシック" charset="0"/>
          <a:cs typeface="ＭＳ Ｐゴシック" charset="0"/>
        </a:defRPr>
      </a:lvl8pPr>
      <a:lvl9pPr marL="1828800" algn="l" rtl="0" fontAlgn="base">
        <a:spcBef>
          <a:spcPct val="0"/>
        </a:spcBef>
        <a:spcAft>
          <a:spcPct val="0"/>
        </a:spcAft>
        <a:defRPr sz="4000">
          <a:solidFill>
            <a:schemeClr val="tx2"/>
          </a:solidFill>
          <a:latin typeface="Arial" charset="0"/>
          <a:ea typeface="ＭＳ Ｐゴシック" charset="0"/>
          <a:cs typeface="ＭＳ Ｐゴシック" charset="0"/>
        </a:defRPr>
      </a:lvl9pPr>
    </p:titleStyle>
    <p:bodyStyle>
      <a:lvl1pPr marL="182563" indent="-182563" algn="l" rtl="0" eaLnBrk="0" fontAlgn="base" hangingPunct="0">
        <a:spcBef>
          <a:spcPct val="20000"/>
        </a:spcBef>
        <a:spcAft>
          <a:spcPct val="0"/>
        </a:spcAft>
        <a:buClr>
          <a:schemeClr val="accent1"/>
        </a:buClr>
        <a:buSzPct val="85000"/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ＭＳ Ｐゴシック" charset="0"/>
          <a:cs typeface="ＭＳ Ｐゴシック" charset="0"/>
        </a:defRPr>
      </a:lvl1pPr>
      <a:lvl2pPr marL="457200" indent="-182563" algn="l" rtl="0" eaLnBrk="0" fontAlgn="base" hangingPunct="0">
        <a:spcBef>
          <a:spcPct val="20000"/>
        </a:spcBef>
        <a:spcAft>
          <a:spcPct val="0"/>
        </a:spcAft>
        <a:buClr>
          <a:schemeClr val="accent1"/>
        </a:buClr>
        <a:buSzPct val="85000"/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ＭＳ Ｐゴシック" charset="0"/>
          <a:cs typeface="+mn-cs"/>
        </a:defRPr>
      </a:lvl2pPr>
      <a:lvl3pPr marL="730250" indent="-182563" algn="l" rtl="0" eaLnBrk="0" fontAlgn="base" hangingPunct="0">
        <a:spcBef>
          <a:spcPct val="20000"/>
        </a:spcBef>
        <a:spcAft>
          <a:spcPct val="0"/>
        </a:spcAft>
        <a:buClr>
          <a:schemeClr val="accent1"/>
        </a:buClr>
        <a:buSzPct val="90000"/>
        <a:buFont typeface="Arial" panose="020B0604020202020204" pitchFamily="34" charset="0"/>
        <a:buChar char="•"/>
        <a:defRPr kern="1200">
          <a:solidFill>
            <a:schemeClr val="tx1"/>
          </a:solidFill>
          <a:latin typeface="+mn-lt"/>
          <a:ea typeface="ＭＳ Ｐゴシック" charset="0"/>
          <a:cs typeface="+mn-cs"/>
        </a:defRPr>
      </a:lvl3pPr>
      <a:lvl4pPr marL="1004888" indent="-182563" algn="l" rtl="0" eaLnBrk="0" fontAlgn="base" hangingPunct="0">
        <a:spcBef>
          <a:spcPct val="20000"/>
        </a:spcBef>
        <a:spcAft>
          <a:spcPct val="0"/>
        </a:spcAft>
        <a:buClr>
          <a:schemeClr val="accent1"/>
        </a:buClr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ＭＳ Ｐゴシック" charset="0"/>
          <a:cs typeface="+mn-cs"/>
        </a:defRPr>
      </a:lvl4pPr>
      <a:lvl5pPr marL="1187450" indent="-136525" algn="l" rtl="0" eaLnBrk="0" fontAlgn="base" hangingPunct="0">
        <a:spcBef>
          <a:spcPct val="20000"/>
        </a:spcBef>
        <a:spcAft>
          <a:spcPct val="0"/>
        </a:spcAft>
        <a:buClr>
          <a:schemeClr val="accent1"/>
        </a:buClr>
        <a:buSzPct val="100000"/>
        <a:buFont typeface="Arial" panose="020B0604020202020204" pitchFamily="34" charset="0"/>
        <a:buChar char="•"/>
        <a:defRPr sz="1400" kern="1200">
          <a:solidFill>
            <a:schemeClr val="tx1"/>
          </a:solidFill>
          <a:latin typeface="+mn-lt"/>
          <a:ea typeface="ＭＳ Ｐゴシック" charset="0"/>
          <a:cs typeface="+mn-cs"/>
        </a:defRPr>
      </a:lvl5pPr>
      <a:lvl6pPr marL="1371600" indent="-18288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1300" kern="1200">
          <a:solidFill>
            <a:schemeClr val="tx1"/>
          </a:solidFill>
          <a:latin typeface="+mn-lt"/>
          <a:ea typeface="+mn-ea"/>
          <a:cs typeface="+mn-cs"/>
        </a:defRPr>
      </a:lvl6pPr>
      <a:lvl7pPr marL="1554480" indent="-18288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1300" kern="1200">
          <a:solidFill>
            <a:schemeClr val="tx1"/>
          </a:solidFill>
          <a:latin typeface="+mn-lt"/>
          <a:ea typeface="+mn-ea"/>
          <a:cs typeface="+mn-cs"/>
        </a:defRPr>
      </a:lvl7pPr>
      <a:lvl8pPr marL="1737360" indent="-18288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1300" kern="1200">
          <a:solidFill>
            <a:schemeClr val="tx1"/>
          </a:solidFill>
          <a:latin typeface="+mn-lt"/>
          <a:ea typeface="+mn-ea"/>
          <a:cs typeface="+mn-cs"/>
        </a:defRPr>
      </a:lvl8pPr>
      <a:lvl9pPr marL="1920240" indent="-18288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13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Relationship Id="rId6" Type="http://schemas.microsoft.com/office/2007/relationships/hdphoto" Target="../media/hdphoto2.wdp"/><Relationship Id="rId5" Type="http://schemas.openxmlformats.org/officeDocument/2006/relationships/image" Target="../media/image4.png"/><Relationship Id="rId4" Type="http://schemas.microsoft.com/office/2007/relationships/hdphoto" Target="../media/hdphoto1.wdp"/></Relationships>
</file>

<file path=ppt/slides/_rels/slide2.xml.rels><?xml version="1.0" encoding="UTF-8" standalone="yes"?>
<Relationships xmlns="http://schemas.openxmlformats.org/package/2006/relationships"><Relationship Id="rId3" Type="http://schemas.microsoft.com/office/2007/relationships/hdphoto" Target="../media/hdphoto3.wdp"/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7.xml"/><Relationship Id="rId5" Type="http://schemas.microsoft.com/office/2007/relationships/hdphoto" Target="../media/hdphoto4.wdp"/><Relationship Id="rId4" Type="http://schemas.openxmlformats.org/officeDocument/2006/relationships/image" Target="../media/image6.jpeg"/></Relationships>
</file>

<file path=ppt/slides/_rels/slide3.xml.rels><?xml version="1.0" encoding="UTF-8" standalone="yes"?>
<Relationships xmlns="http://schemas.openxmlformats.org/package/2006/relationships"><Relationship Id="rId3" Type="http://schemas.microsoft.com/office/2007/relationships/hdphoto" Target="../media/hdphoto5.wdp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gif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6.xml"/><Relationship Id="rId6" Type="http://schemas.microsoft.com/office/2007/relationships/hdphoto" Target="../media/hdphoto7.wdp"/><Relationship Id="rId5" Type="http://schemas.openxmlformats.org/officeDocument/2006/relationships/image" Target="../media/image12.jpeg"/><Relationship Id="rId4" Type="http://schemas.microsoft.com/office/2007/relationships/hdphoto" Target="../media/hdphoto6.wdp"/></Relationships>
</file>

<file path=ppt/slides/_rels/slide9.xml.rels><?xml version="1.0" encoding="UTF-8" standalone="yes"?>
<Relationships xmlns="http://schemas.openxmlformats.org/package/2006/relationships"><Relationship Id="rId3" Type="http://schemas.microsoft.com/office/2007/relationships/hdphoto" Target="../media/hdphoto7.wdp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3.gif"/></Relationships>
</file>

<file path=ppt/slides/_rels/slide10.xml.rels><?xml version="1.0" encoding="UTF-8" standalone="yes"?>
<Relationships xmlns="http://schemas.openxmlformats.org/package/2006/relationships"><Relationship Id="rId3" Type="http://schemas.microsoft.com/office/2007/relationships/hdphoto" Target="../media/hdphoto7.wdp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microsoft.com/office/2007/relationships/hdphoto" Target="../media/hdphoto7.wdp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microsoft.com/office/2007/relationships/hdphoto" Target="../media/hdphoto7.wdp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microsoft.com/office/2007/relationships/hdphoto" Target="../media/hdphoto7.wdp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microsoft.com/office/2007/relationships/hdphoto" Target="../media/hdphoto8.wdp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Relationship Id="rId5" Type="http://schemas.microsoft.com/office/2007/relationships/hdphoto" Target="../media/hdphoto9.wdp"/><Relationship Id="rId4" Type="http://schemas.openxmlformats.org/officeDocument/2006/relationships/image" Target="../media/image16.png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3" Type="http://schemas.microsoft.com/office/2007/relationships/hdphoto" Target="../media/hdphoto10.wdp"/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3.gif"/></Relationships>
</file>

<file path=ppt/slides/_rels/slide19.xml.rels><?xml version="1.0" encoding="UTF-8" standalone="yes"?>
<Relationships xmlns="http://schemas.openxmlformats.org/package/2006/relationships"><Relationship Id="rId3" Type="http://schemas.microsoft.com/office/2007/relationships/hdphoto" Target="../media/hdphoto7.wdp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7.xml"/><Relationship Id="rId5" Type="http://schemas.microsoft.com/office/2007/relationships/hdphoto" Target="../media/hdphoto11.wdp"/><Relationship Id="rId4" Type="http://schemas.openxmlformats.org/officeDocument/2006/relationships/image" Target="../media/image18.png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3" Type="http://schemas.microsoft.com/office/2007/relationships/hdphoto" Target="../media/hdphoto7.wdp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3" Type="http://schemas.microsoft.com/office/2007/relationships/hdphoto" Target="../media/hdphoto7.wdp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3" Type="http://schemas.microsoft.com/office/2007/relationships/hdphoto" Target="../media/hdphoto7.wdp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3" Type="http://schemas.microsoft.com/office/2007/relationships/hdphoto" Target="../media/hdphoto7.wdp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3" Type="http://schemas.microsoft.com/office/2007/relationships/hdphoto" Target="../media/hdphoto7.wdp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3" Type="http://schemas.microsoft.com/office/2007/relationships/hdphoto" Target="../media/hdphoto7.wdp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jpeg"/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3" Type="http://schemas.microsoft.com/office/2007/relationships/hdphoto" Target="../media/hdphoto7.wdp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7.xml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3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7.xml"/></Relationships>
</file>

<file path=ppt/slides/_rels/slide35.xml.rels><?xml version="1.0" encoding="UTF-8" standalone="yes"?>
<Relationships xmlns="http://schemas.openxmlformats.org/package/2006/relationships"><Relationship Id="rId3" Type="http://schemas.microsoft.com/office/2007/relationships/hdphoto" Target="../media/hdphoto12.wdp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7.xml"/></Relationships>
</file>

<file path=ppt/slides/_rels/slide36.xml.rels><?xml version="1.0" encoding="UTF-8" standalone="yes"?>
<Relationships xmlns="http://schemas.openxmlformats.org/package/2006/relationships"><Relationship Id="rId3" Type="http://schemas.microsoft.com/office/2007/relationships/hdphoto" Target="../media/hdphoto13.wdp"/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7.xml"/><Relationship Id="rId5" Type="http://schemas.microsoft.com/office/2007/relationships/hdphoto" Target="../media/hdphoto5.wdp"/><Relationship Id="rId4" Type="http://schemas.openxmlformats.org/officeDocument/2006/relationships/image" Target="../media/image23.png"/></Relationships>
</file>

<file path=ppt/slides/_rels/slide37.xml.rels><?xml version="1.0" encoding="UTF-8" standalone="yes"?>
<Relationships xmlns="http://schemas.openxmlformats.org/package/2006/relationships"><Relationship Id="rId3" Type="http://schemas.microsoft.com/office/2007/relationships/hdphoto" Target="../media/hdphoto14.wdp"/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7.xml"/></Relationships>
</file>

<file path=ppt/slides/_rels/slide38.xml.rels><?xml version="1.0" encoding="UTF-8" standalone="yes"?>
<Relationships xmlns="http://schemas.openxmlformats.org/package/2006/relationships"><Relationship Id="rId3" Type="http://schemas.microsoft.com/office/2007/relationships/hdphoto" Target="../media/hdphoto15.wdp"/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6.xml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2" Type="http://schemas.openxmlformats.org/officeDocument/2006/relationships/image" Target="../media/image26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8.png"/></Relationships>
</file>

<file path=ppt/slides/_rels/slide4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9.jpeg"/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7.xml"/></Relationships>
</file>

<file path=ppt/slides/_rels/slide4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gif"/><Relationship Id="rId2" Type="http://schemas.openxmlformats.org/officeDocument/2006/relationships/hyperlink" Target="mailto:%20jgjohnso@sirinet.net" TargetMode="Externa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8.gif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17475" y="1371600"/>
            <a:ext cx="8886825" cy="1927225"/>
          </a:xfrm>
        </p:spPr>
        <p:txBody>
          <a:bodyPr/>
          <a:lstStyle/>
          <a:p>
            <a:pPr algn="ctr">
              <a:defRPr/>
            </a:pPr>
            <a:r>
              <a:rPr lang="pl-PL" sz="4400" cap="none" dirty="0"/>
              <a:t>Biochemiczna diagnostyka ostrego zespołu wieńcowego</a:t>
            </a:r>
            <a:endParaRPr lang="pl-PL" sz="4300" cap="none" dirty="0">
              <a:ea typeface="+mj-ea"/>
              <a:cs typeface="+mj-cs"/>
            </a:endParaRPr>
          </a:p>
        </p:txBody>
      </p:sp>
      <p:sp>
        <p:nvSpPr>
          <p:cNvPr id="16386" name="Subtitle 2"/>
          <p:cNvSpPr>
            <a:spLocks noGrp="1"/>
          </p:cNvSpPr>
          <p:nvPr>
            <p:ph type="subTitle" idx="1"/>
          </p:nvPr>
        </p:nvSpPr>
        <p:spPr>
          <a:xfrm>
            <a:off x="685800" y="3835400"/>
            <a:ext cx="7848600" cy="1752600"/>
          </a:xfrm>
        </p:spPr>
        <p:txBody>
          <a:bodyPr>
            <a:normAutofit/>
          </a:bodyPr>
          <a:lstStyle/>
          <a:p>
            <a:pPr algn="ctr" eaLnBrk="1" hangingPunct="1"/>
            <a:r>
              <a:rPr lang="pl-PL" sz="2000" dirty="0">
                <a:solidFill>
                  <a:srgbClr val="000090"/>
                </a:solidFill>
                <a:latin typeface="Arial" charset="0"/>
              </a:rPr>
              <a:t>Bogdan Solnica</a:t>
            </a:r>
          </a:p>
          <a:p>
            <a:pPr algn="ctr" eaLnBrk="1" hangingPunct="1"/>
            <a:r>
              <a:rPr lang="pl-PL" sz="2000" dirty="0">
                <a:solidFill>
                  <a:srgbClr val="000090"/>
                </a:solidFill>
                <a:latin typeface="Arial" charset="0"/>
              </a:rPr>
              <a:t>Katedra Biochemii Klinicznej</a:t>
            </a:r>
          </a:p>
          <a:p>
            <a:pPr algn="ctr" eaLnBrk="1" hangingPunct="1"/>
            <a:r>
              <a:rPr lang="pl-PL" sz="2000" dirty="0">
                <a:solidFill>
                  <a:srgbClr val="000090"/>
                </a:solidFill>
                <a:latin typeface="Arial" charset="0"/>
              </a:rPr>
              <a:t>Uniwersytet Jagielloński Collegium Medicum</a:t>
            </a:r>
          </a:p>
          <a:p>
            <a:pPr algn="ctr" eaLnBrk="1" hangingPunct="1"/>
            <a:r>
              <a:rPr lang="pl-PL" sz="2000" dirty="0">
                <a:solidFill>
                  <a:srgbClr val="000090"/>
                </a:solidFill>
                <a:latin typeface="Arial" charset="0"/>
              </a:rPr>
              <a:t>Kraków</a:t>
            </a:r>
          </a:p>
        </p:txBody>
      </p:sp>
      <p:pic>
        <p:nvPicPr>
          <p:cNvPr id="16387" name="Picture 3" descr="PTDL_logo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7475" y="550863"/>
            <a:ext cx="2622550" cy="10620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3316" name="TextBox 4"/>
          <p:cNvSpPr txBox="1">
            <a:spLocks noChangeArrowheads="1"/>
          </p:cNvSpPr>
          <p:nvPr/>
        </p:nvSpPr>
        <p:spPr bwMode="auto">
          <a:xfrm>
            <a:off x="1934627" y="571506"/>
            <a:ext cx="3509433" cy="83099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l-PL" b="1" dirty="0">
                <a:solidFill>
                  <a:srgbClr val="FF0000"/>
                </a:solidFill>
                <a:latin typeface="+mj-lt"/>
              </a:rPr>
              <a:t>Oddział Gdański</a:t>
            </a:r>
          </a:p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l-PL" b="1" dirty="0">
                <a:solidFill>
                  <a:srgbClr val="FF0000"/>
                </a:solidFill>
                <a:latin typeface="+mj-lt"/>
              </a:rPr>
              <a:t>02.06.2022.</a:t>
            </a:r>
          </a:p>
        </p:txBody>
      </p:sp>
      <p:pic>
        <p:nvPicPr>
          <p:cNvPr id="8" name="Obraz 7">
            <a:extLst>
              <a:ext uri="{FF2B5EF4-FFF2-40B4-BE49-F238E27FC236}">
                <a16:creationId xmlns:a16="http://schemas.microsoft.com/office/drawing/2014/main" id="{9AB4BA57-0F8F-D841-83EB-FDE3A63FAEBB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sharpenSoften amount="14000"/>
                    </a14:imgEffect>
                    <a14:imgEffect>
                      <a14:brightnessContrast contrast="1400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4486907" y="5364002"/>
            <a:ext cx="435225" cy="513981"/>
          </a:xfrm>
          <a:prstGeom prst="rect">
            <a:avLst/>
          </a:prstGeom>
        </p:spPr>
      </p:pic>
      <p:pic>
        <p:nvPicPr>
          <p:cNvPr id="7" name="Obraz 6" descr="Obraz zawierający żółty, niebieski&#10;&#10;Opis wygenerowany automatycznie">
            <a:extLst>
              <a:ext uri="{FF2B5EF4-FFF2-40B4-BE49-F238E27FC236}">
                <a16:creationId xmlns:a16="http://schemas.microsoft.com/office/drawing/2014/main" id="{7FBE38E0-BB02-43CB-19D5-FD5CAF63265B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sharpenSoften amount="21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8750" y="6001128"/>
            <a:ext cx="2604572" cy="7285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07690469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bright="-9000" contrast="3900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0" y="736600"/>
            <a:ext cx="9144000" cy="2383623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rightnessContrast bright="-9000" contrast="2800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0" y="3530600"/>
            <a:ext cx="9144000" cy="2696996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3124200" y="5935981"/>
            <a:ext cx="591820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1600" b="1" i="1" dirty="0">
                <a:solidFill>
                  <a:srgbClr val="000090"/>
                </a:solidFill>
              </a:rPr>
              <a:t>Med </a:t>
            </a:r>
            <a:r>
              <a:rPr lang="en-US" sz="1600" b="1" i="1" dirty="0" err="1">
                <a:solidFill>
                  <a:srgbClr val="000090"/>
                </a:solidFill>
              </a:rPr>
              <a:t>Prakt</a:t>
            </a:r>
            <a:r>
              <a:rPr lang="en-US" sz="1600" b="1" i="1" dirty="0">
                <a:solidFill>
                  <a:srgbClr val="000090"/>
                </a:solidFill>
              </a:rPr>
              <a:t> 11/2018:13-30</a:t>
            </a:r>
          </a:p>
        </p:txBody>
      </p:sp>
    </p:spTree>
    <p:extLst>
      <p:ext uri="{BB962C8B-B14F-4D97-AF65-F5344CB8AC3E}">
        <p14:creationId xmlns:p14="http://schemas.microsoft.com/office/powerpoint/2010/main" val="2103324574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raz 1" descr="Obraz zawierający tekst&#10;&#10;Opis wygenerowany automatycznie">
            <a:extLst>
              <a:ext uri="{FF2B5EF4-FFF2-40B4-BE49-F238E27FC236}">
                <a16:creationId xmlns:a16="http://schemas.microsoft.com/office/drawing/2014/main" id="{70F7DD74-E42A-C849-90F5-6A313A2D2EA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sharpenSoften amount="3800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90488" y="903583"/>
            <a:ext cx="8963025" cy="4526327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2046417995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1" name="AutoShape 2">
            <a:extLst>
              <a:ext uri="{FF2B5EF4-FFF2-40B4-BE49-F238E27FC236}">
                <a16:creationId xmlns:a16="http://schemas.microsoft.com/office/drawing/2014/main" id="{DD4F0FAF-2C21-B44F-9C93-DE6B553B4516}"/>
              </a:ext>
            </a:extLst>
          </p:cNvPr>
          <p:cNvSpPr>
            <a:spLocks noChangeArrowheads="1"/>
          </p:cNvSpPr>
          <p:nvPr/>
        </p:nvSpPr>
        <p:spPr bwMode="auto">
          <a:xfrm>
            <a:off x="3822700" y="4506913"/>
            <a:ext cx="2971800" cy="1905000"/>
          </a:xfrm>
          <a:prstGeom prst="triangle">
            <a:avLst>
              <a:gd name="adj" fmla="val 50000"/>
            </a:avLst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eaLnBrk="1" hangingPunct="1"/>
            <a:endParaRPr lang="pl-PL" altLang="pl-PL" sz="1800"/>
          </a:p>
        </p:txBody>
      </p:sp>
      <p:sp>
        <p:nvSpPr>
          <p:cNvPr id="15362" name="Rectangle 3">
            <a:extLst>
              <a:ext uri="{FF2B5EF4-FFF2-40B4-BE49-F238E27FC236}">
                <a16:creationId xmlns:a16="http://schemas.microsoft.com/office/drawing/2014/main" id="{B9F5F865-C138-FE46-87D1-6A9F35E72FDF}"/>
              </a:ext>
            </a:extLst>
          </p:cNvPr>
          <p:cNvSpPr>
            <a:spLocks noChangeArrowheads="1"/>
          </p:cNvSpPr>
          <p:nvPr/>
        </p:nvSpPr>
        <p:spPr bwMode="auto">
          <a:xfrm rot="-1095740">
            <a:off x="1689100" y="4238625"/>
            <a:ext cx="7239000" cy="228600"/>
          </a:xfrm>
          <a:prstGeom prst="rect">
            <a:avLst/>
          </a:prstGeom>
          <a:solidFill>
            <a:srgbClr val="3366FF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eaLnBrk="1" hangingPunct="1"/>
            <a:endParaRPr lang="pl-PL" altLang="pl-PL" sz="1800"/>
          </a:p>
        </p:txBody>
      </p:sp>
      <p:sp>
        <p:nvSpPr>
          <p:cNvPr id="73732" name="Text Box 4">
            <a:extLst>
              <a:ext uri="{FF2B5EF4-FFF2-40B4-BE49-F238E27FC236}">
                <a16:creationId xmlns:a16="http://schemas.microsoft.com/office/drawing/2014/main" id="{2D49F879-BEEF-024D-8DE7-2369DE6645FB}"/>
              </a:ext>
            </a:extLst>
          </p:cNvPr>
          <p:cNvSpPr txBox="1">
            <a:spLocks noChangeArrowheads="1"/>
          </p:cNvSpPr>
          <p:nvPr/>
        </p:nvSpPr>
        <p:spPr bwMode="auto">
          <a:xfrm rot="-1095454">
            <a:off x="1122363" y="3695700"/>
            <a:ext cx="7207250" cy="5794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eaLnBrk="1" hangingPunct="1"/>
            <a:r>
              <a:rPr lang="pl-PL" altLang="pl-PL" sz="3200" b="1">
                <a:effectLst>
                  <a:outerShdw blurRad="38100" dist="38100" dir="2700000" algn="tl">
                    <a:srgbClr val="C0C0C0"/>
                  </a:outerShdw>
                </a:effectLst>
                <a:latin typeface="Verdana" panose="020B0604030504040204" pitchFamily="34" charset="0"/>
              </a:rPr>
              <a:t>  Potrzeby</a:t>
            </a:r>
            <a:r>
              <a:rPr lang="en-US" altLang="pl-PL" sz="3200" b="1">
                <a:effectLst>
                  <a:outerShdw blurRad="38100" dist="38100" dir="2700000" algn="tl">
                    <a:srgbClr val="C0C0C0"/>
                  </a:outerShdw>
                </a:effectLst>
                <a:latin typeface="Verdana" panose="020B0604030504040204" pitchFamily="34" charset="0"/>
              </a:rPr>
              <a:t>		</a:t>
            </a:r>
            <a:r>
              <a:rPr lang="pl-PL" altLang="pl-PL" sz="3200" b="1">
                <a:effectLst>
                  <a:outerShdw blurRad="38100" dist="38100" dir="2700000" algn="tl">
                    <a:srgbClr val="C0C0C0"/>
                  </a:outerShdw>
                </a:effectLst>
                <a:latin typeface="Verdana" panose="020B0604030504040204" pitchFamily="34" charset="0"/>
              </a:rPr>
              <a:t>        </a:t>
            </a:r>
            <a:r>
              <a:rPr lang="en-US" altLang="pl-PL" sz="3200" b="1">
                <a:effectLst>
                  <a:outerShdw blurRad="38100" dist="38100" dir="2700000" algn="tl">
                    <a:srgbClr val="C0C0C0"/>
                  </a:outerShdw>
                </a:effectLst>
                <a:latin typeface="Verdana" panose="020B0604030504040204" pitchFamily="34" charset="0"/>
              </a:rPr>
              <a:t>	</a:t>
            </a:r>
            <a:r>
              <a:rPr lang="pl-PL" altLang="pl-PL" sz="3200" b="1">
                <a:effectLst>
                  <a:outerShdw blurRad="38100" dist="38100" dir="2700000" algn="tl">
                    <a:srgbClr val="C0C0C0"/>
                  </a:outerShdw>
                </a:effectLst>
                <a:latin typeface="Verdana" panose="020B0604030504040204" pitchFamily="34" charset="0"/>
              </a:rPr>
              <a:t>Dowóz</a:t>
            </a:r>
            <a:endParaRPr lang="en-US" altLang="pl-PL" sz="3200" b="1">
              <a:effectLst>
                <a:outerShdw blurRad="38100" dist="38100" dir="2700000" algn="tl">
                  <a:srgbClr val="C0C0C0"/>
                </a:outerShdw>
              </a:effectLst>
              <a:latin typeface="Verdana" panose="020B0604030504040204" pitchFamily="34" charset="0"/>
            </a:endParaRPr>
          </a:p>
        </p:txBody>
      </p:sp>
      <p:sp>
        <p:nvSpPr>
          <p:cNvPr id="15364" name="Text Box 6">
            <a:extLst>
              <a:ext uri="{FF2B5EF4-FFF2-40B4-BE49-F238E27FC236}">
                <a16:creationId xmlns:a16="http://schemas.microsoft.com/office/drawing/2014/main" id="{D2E7480F-C6ED-7D4E-9D04-A4378019325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52413" y="1848400"/>
            <a:ext cx="6049962" cy="236988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b" anchorCtr="1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eaLnBrk="1" hangingPunct="1"/>
            <a:r>
              <a:rPr lang="pl-PL" altLang="pl-PL" sz="2800" dirty="0"/>
              <a:t>Brak równowagi pomiędzy dopływem krwi/tlenu a zapotrzebowaniem mięśnia sercowego powodujący </a:t>
            </a:r>
          </a:p>
          <a:p>
            <a:pPr eaLnBrk="1" hangingPunct="1"/>
            <a:r>
              <a:rPr lang="pl-PL" altLang="pl-PL" sz="2800" dirty="0"/>
              <a:t>ostre objawy kliniczne</a:t>
            </a:r>
          </a:p>
          <a:p>
            <a:pPr eaLnBrk="1" hangingPunct="1">
              <a:spcBef>
                <a:spcPct val="50000"/>
              </a:spcBef>
            </a:pPr>
            <a:endParaRPr lang="pl-PL" altLang="pl-PL" b="1" dirty="0"/>
          </a:p>
        </p:txBody>
      </p:sp>
      <p:sp>
        <p:nvSpPr>
          <p:cNvPr id="18439" name="Text Box 7">
            <a:extLst>
              <a:ext uri="{FF2B5EF4-FFF2-40B4-BE49-F238E27FC236}">
                <a16:creationId xmlns:a16="http://schemas.microsoft.com/office/drawing/2014/main" id="{B5D18616-CE09-FE4F-9E9D-50DF6BEDBCD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08000" y="735013"/>
            <a:ext cx="8027988" cy="708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b" anchorCtr="1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pl-PL" altLang="pl-PL" sz="4000">
                <a:solidFill>
                  <a:srgbClr val="FF0000"/>
                </a:solidFill>
              </a:rPr>
              <a:t>Ostry zespół wieńcowy (OZW)</a:t>
            </a:r>
            <a:endParaRPr lang="pl-PL" altLang="pl-PL" sz="4000" i="1">
              <a:solidFill>
                <a:srgbClr val="FF0000"/>
              </a:solidFill>
            </a:endParaRPr>
          </a:p>
        </p:txBody>
      </p:sp>
      <p:pic>
        <p:nvPicPr>
          <p:cNvPr id="15366" name="Picture 8" descr="animated_heart_head_crying">
            <a:extLst>
              <a:ext uri="{FF2B5EF4-FFF2-40B4-BE49-F238E27FC236}">
                <a16:creationId xmlns:a16="http://schemas.microsoft.com/office/drawing/2014/main" id="{C512B594-340E-3C4C-823A-ECE4D79E6E71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98963" y="3355975"/>
            <a:ext cx="1036637" cy="8953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>
            <a:extLst>
              <a:ext uri="{FF2B5EF4-FFF2-40B4-BE49-F238E27FC236}">
                <a16:creationId xmlns:a16="http://schemas.microsoft.com/office/drawing/2014/main" id="{DBE6ADA8-491A-EC4D-B045-30F646584A1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pl-PL" dirty="0"/>
              <a:t>Ostry zespół wieńcowy (OZW)</a:t>
            </a:r>
          </a:p>
        </p:txBody>
      </p:sp>
      <p:sp>
        <p:nvSpPr>
          <p:cNvPr id="3" name="Symbol zastępczy zawartości 2">
            <a:extLst>
              <a:ext uri="{FF2B5EF4-FFF2-40B4-BE49-F238E27FC236}">
                <a16:creationId xmlns:a16="http://schemas.microsoft.com/office/drawing/2014/main" id="{A4F6090E-9AF7-CD4F-A344-1F4DF56EB94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pl-PL" sz="2800" b="1" dirty="0"/>
              <a:t>Świeży zawał serca </a:t>
            </a:r>
            <a:r>
              <a:rPr lang="pl-PL" sz="2800" i="1" dirty="0"/>
              <a:t>(</a:t>
            </a:r>
            <a:r>
              <a:rPr lang="pl-PL" sz="2800" i="1" dirty="0" err="1"/>
              <a:t>acute</a:t>
            </a:r>
            <a:r>
              <a:rPr lang="pl-PL" sz="2800" i="1" dirty="0"/>
              <a:t> </a:t>
            </a:r>
            <a:r>
              <a:rPr lang="pl-PL" sz="2800" i="1" dirty="0" err="1"/>
              <a:t>myocardial</a:t>
            </a:r>
            <a:r>
              <a:rPr lang="pl-PL" sz="2800" i="1" dirty="0"/>
              <a:t> </a:t>
            </a:r>
            <a:r>
              <a:rPr lang="pl-PL" sz="2800" i="1" dirty="0" err="1"/>
              <a:t>infarction</a:t>
            </a:r>
            <a:r>
              <a:rPr lang="pl-PL" sz="2800" i="1" dirty="0"/>
              <a:t>, AMI)</a:t>
            </a:r>
            <a:r>
              <a:rPr lang="pl-PL" sz="2800" dirty="0"/>
              <a:t> – martwica części mięśnia sercowego spowodowana ostrym niedokrwieniem lub inną przyczyną braku równowagi między podażą tlenu a zapotrzebowaniem</a:t>
            </a:r>
          </a:p>
          <a:p>
            <a:endParaRPr lang="pl-PL" sz="2800" dirty="0"/>
          </a:p>
          <a:p>
            <a:r>
              <a:rPr lang="pl-PL" sz="2800" b="1" dirty="0"/>
              <a:t>Niestabilna dławica piersiowa </a:t>
            </a:r>
            <a:r>
              <a:rPr lang="pl-PL" sz="2800" dirty="0"/>
              <a:t>-  ostry zespół wieńcowy bez martwicy kardiomiocytów</a:t>
            </a:r>
          </a:p>
        </p:txBody>
      </p:sp>
    </p:spTree>
    <p:extLst>
      <p:ext uri="{BB962C8B-B14F-4D97-AF65-F5344CB8AC3E}">
        <p14:creationId xmlns:p14="http://schemas.microsoft.com/office/powerpoint/2010/main" val="32241739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5" name="AutoShape 4">
            <a:extLst>
              <a:ext uri="{FF2B5EF4-FFF2-40B4-BE49-F238E27FC236}">
                <a16:creationId xmlns:a16="http://schemas.microsoft.com/office/drawing/2014/main" id="{D46BDC11-0A73-DB46-8F3D-F37D02F882E7}"/>
              </a:ext>
            </a:extLst>
          </p:cNvPr>
          <p:cNvSpPr>
            <a:spLocks noChangeArrowheads="1"/>
          </p:cNvSpPr>
          <p:nvPr/>
        </p:nvSpPr>
        <p:spPr bwMode="auto">
          <a:xfrm rot="16200000" flipH="1">
            <a:off x="5678488" y="2640013"/>
            <a:ext cx="1085850" cy="1231900"/>
          </a:xfrm>
          <a:prstGeom prst="rightArrow">
            <a:avLst>
              <a:gd name="adj1" fmla="val 50000"/>
              <a:gd name="adj2" fmla="val 50019"/>
            </a:avLst>
          </a:prstGeom>
          <a:solidFill>
            <a:srgbClr val="FF0000"/>
          </a:solidFill>
          <a:ln w="12700">
            <a:solidFill>
              <a:srgbClr val="C0C0C0"/>
            </a:solidFill>
            <a:miter lim="800000"/>
            <a:headEnd/>
            <a:tailEnd/>
          </a:ln>
        </p:spPr>
        <p:txBody>
          <a:bodyPr wrap="none" anchor="ctr"/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eaLnBrk="1" hangingPunct="1"/>
            <a:endParaRPr lang="pl-PL" altLang="pl-PL" sz="1800"/>
          </a:p>
        </p:txBody>
      </p:sp>
      <p:sp>
        <p:nvSpPr>
          <p:cNvPr id="16386" name="AutoShape 5">
            <a:extLst>
              <a:ext uri="{FF2B5EF4-FFF2-40B4-BE49-F238E27FC236}">
                <a16:creationId xmlns:a16="http://schemas.microsoft.com/office/drawing/2014/main" id="{1B6CB9EF-5A8D-F144-A55C-AADA1F9F42E3}"/>
              </a:ext>
            </a:extLst>
          </p:cNvPr>
          <p:cNvSpPr>
            <a:spLocks noChangeArrowheads="1"/>
          </p:cNvSpPr>
          <p:nvPr/>
        </p:nvSpPr>
        <p:spPr bwMode="auto">
          <a:xfrm rot="16200000" flipH="1">
            <a:off x="421482" y="2569368"/>
            <a:ext cx="1085850" cy="1230313"/>
          </a:xfrm>
          <a:prstGeom prst="rightArrow">
            <a:avLst>
              <a:gd name="adj1" fmla="val 50000"/>
              <a:gd name="adj2" fmla="val 50019"/>
            </a:avLst>
          </a:prstGeom>
          <a:solidFill>
            <a:srgbClr val="339966"/>
          </a:solidFill>
          <a:ln w="12700">
            <a:solidFill>
              <a:schemeClr val="accent1"/>
            </a:solidFill>
            <a:miter lim="800000"/>
            <a:headEnd/>
            <a:tailEnd/>
          </a:ln>
        </p:spPr>
        <p:txBody>
          <a:bodyPr wrap="none" anchor="ctr"/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eaLnBrk="1" hangingPunct="1"/>
            <a:endParaRPr lang="pl-PL" altLang="pl-PL" sz="1800"/>
          </a:p>
        </p:txBody>
      </p:sp>
      <p:sp>
        <p:nvSpPr>
          <p:cNvPr id="16387" name="AutoShape 6">
            <a:extLst>
              <a:ext uri="{FF2B5EF4-FFF2-40B4-BE49-F238E27FC236}">
                <a16:creationId xmlns:a16="http://schemas.microsoft.com/office/drawing/2014/main" id="{ADDBB150-5AA9-724F-AA23-3FAC55E94327}"/>
              </a:ext>
            </a:extLst>
          </p:cNvPr>
          <p:cNvSpPr>
            <a:spLocks noChangeArrowheads="1"/>
          </p:cNvSpPr>
          <p:nvPr/>
        </p:nvSpPr>
        <p:spPr bwMode="auto">
          <a:xfrm rot="12900000" flipH="1">
            <a:off x="3949700" y="2930525"/>
            <a:ext cx="1839913" cy="161925"/>
          </a:xfrm>
          <a:prstGeom prst="rightArrow">
            <a:avLst>
              <a:gd name="adj1" fmla="val 50000"/>
              <a:gd name="adj2" fmla="val 582288"/>
            </a:avLst>
          </a:prstGeom>
          <a:solidFill>
            <a:srgbClr val="339966"/>
          </a:solidFill>
          <a:ln w="12700">
            <a:solidFill>
              <a:schemeClr val="accent1"/>
            </a:solidFill>
            <a:miter lim="800000"/>
            <a:headEnd/>
            <a:tailEnd/>
          </a:ln>
        </p:spPr>
        <p:txBody>
          <a:bodyPr wrap="none" anchor="ctr"/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eaLnBrk="1" hangingPunct="1"/>
            <a:endParaRPr lang="pl-PL" altLang="pl-PL" sz="1800"/>
          </a:p>
        </p:txBody>
      </p:sp>
      <p:sp>
        <p:nvSpPr>
          <p:cNvPr id="16388" name="AutoShape 7">
            <a:extLst>
              <a:ext uri="{FF2B5EF4-FFF2-40B4-BE49-F238E27FC236}">
                <a16:creationId xmlns:a16="http://schemas.microsoft.com/office/drawing/2014/main" id="{C240832F-65E0-A94A-AB56-9B4C2F0E7D6F}"/>
              </a:ext>
            </a:extLst>
          </p:cNvPr>
          <p:cNvSpPr>
            <a:spLocks noChangeArrowheads="1"/>
          </p:cNvSpPr>
          <p:nvPr/>
        </p:nvSpPr>
        <p:spPr bwMode="auto">
          <a:xfrm rot="17579945" flipH="1">
            <a:off x="3792538" y="2800350"/>
            <a:ext cx="1981200" cy="222250"/>
          </a:xfrm>
          <a:prstGeom prst="rightArrow">
            <a:avLst>
              <a:gd name="adj1" fmla="val 50000"/>
              <a:gd name="adj2" fmla="val 456816"/>
            </a:avLst>
          </a:prstGeom>
          <a:solidFill>
            <a:srgbClr val="FF0000"/>
          </a:solidFill>
          <a:ln w="12700">
            <a:solidFill>
              <a:srgbClr val="C0C0C0"/>
            </a:solidFill>
            <a:miter lim="800000"/>
            <a:headEnd/>
            <a:tailEnd/>
          </a:ln>
        </p:spPr>
        <p:txBody>
          <a:bodyPr wrap="none" anchor="ctr"/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eaLnBrk="1" hangingPunct="1"/>
            <a:endParaRPr lang="pl-PL" altLang="pl-PL" sz="1800"/>
          </a:p>
        </p:txBody>
      </p:sp>
      <p:sp>
        <p:nvSpPr>
          <p:cNvPr id="16389" name="AutoShape 8">
            <a:extLst>
              <a:ext uri="{FF2B5EF4-FFF2-40B4-BE49-F238E27FC236}">
                <a16:creationId xmlns:a16="http://schemas.microsoft.com/office/drawing/2014/main" id="{9670450E-3CE0-A34B-89C7-470141E63ABB}"/>
              </a:ext>
            </a:extLst>
          </p:cNvPr>
          <p:cNvSpPr>
            <a:spLocks noChangeArrowheads="1"/>
          </p:cNvSpPr>
          <p:nvPr/>
        </p:nvSpPr>
        <p:spPr bwMode="auto">
          <a:xfrm rot="13800000" flipH="1">
            <a:off x="2968625" y="2759075"/>
            <a:ext cx="1174750" cy="939800"/>
          </a:xfrm>
          <a:prstGeom prst="rightArrow">
            <a:avLst>
              <a:gd name="adj1" fmla="val 50000"/>
              <a:gd name="adj2" fmla="val 64057"/>
            </a:avLst>
          </a:prstGeom>
          <a:solidFill>
            <a:srgbClr val="339966"/>
          </a:solidFill>
          <a:ln w="12700">
            <a:solidFill>
              <a:schemeClr val="accent1"/>
            </a:solidFill>
            <a:miter lim="800000"/>
            <a:headEnd/>
            <a:tailEnd/>
          </a:ln>
        </p:spPr>
        <p:txBody>
          <a:bodyPr wrap="none" anchor="ctr"/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eaLnBrk="1" hangingPunct="1"/>
            <a:endParaRPr lang="pl-PL" altLang="pl-PL" sz="1800"/>
          </a:p>
        </p:txBody>
      </p:sp>
      <p:sp>
        <p:nvSpPr>
          <p:cNvPr id="38921" name="Rectangle 9">
            <a:extLst>
              <a:ext uri="{FF2B5EF4-FFF2-40B4-BE49-F238E27FC236}">
                <a16:creationId xmlns:a16="http://schemas.microsoft.com/office/drawing/2014/main" id="{19E054A5-1E64-9949-BE11-D8092F817E90}"/>
              </a:ext>
            </a:extLst>
          </p:cNvPr>
          <p:cNvSpPr>
            <a:spLocks noChangeArrowheads="1"/>
          </p:cNvSpPr>
          <p:nvPr/>
        </p:nvSpPr>
        <p:spPr bwMode="auto">
          <a:xfrm>
            <a:off x="349250" y="1562100"/>
            <a:ext cx="3478213" cy="612775"/>
          </a:xfrm>
          <a:prstGeom prst="rect">
            <a:avLst/>
          </a:prstGeom>
          <a:solidFill>
            <a:srgbClr val="339966"/>
          </a:solidFill>
          <a:ln w="12700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none" lIns="90487" tIns="44450" rIns="90487" bIns="44450" anchor="ctr"/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pl-PL" sz="3200" b="1">
                <a:solidFill>
                  <a:schemeClr val="bg1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 </a:t>
            </a:r>
            <a:r>
              <a:rPr lang="pl-PL" altLang="pl-PL" sz="3000" b="1">
                <a:solidFill>
                  <a:schemeClr val="bg1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bez uniesienia</a:t>
            </a:r>
            <a:r>
              <a:rPr lang="en-US" altLang="pl-PL" sz="3000" b="1">
                <a:solidFill>
                  <a:schemeClr val="bg1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 ST</a:t>
            </a:r>
          </a:p>
        </p:txBody>
      </p:sp>
      <p:sp>
        <p:nvSpPr>
          <p:cNvPr id="38922" name="Rectangle 10">
            <a:extLst>
              <a:ext uri="{FF2B5EF4-FFF2-40B4-BE49-F238E27FC236}">
                <a16:creationId xmlns:a16="http://schemas.microsoft.com/office/drawing/2014/main" id="{087184F4-C502-854A-ACBC-935A3E3E05BE}"/>
              </a:ext>
            </a:extLst>
          </p:cNvPr>
          <p:cNvSpPr>
            <a:spLocks noChangeArrowheads="1"/>
          </p:cNvSpPr>
          <p:nvPr/>
        </p:nvSpPr>
        <p:spPr bwMode="auto">
          <a:xfrm>
            <a:off x="4672013" y="1633538"/>
            <a:ext cx="3289300" cy="612775"/>
          </a:xfrm>
          <a:prstGeom prst="rect">
            <a:avLst/>
          </a:prstGeom>
          <a:solidFill>
            <a:srgbClr val="FF0000"/>
          </a:solidFill>
          <a:ln w="12700">
            <a:solidFill>
              <a:srgbClr val="C0C0C0"/>
            </a:solidFill>
            <a:miter lim="800000"/>
            <a:headEnd/>
            <a:tailEnd/>
          </a:ln>
          <a:effectLst/>
        </p:spPr>
        <p:txBody>
          <a:bodyPr wrap="none" lIns="90487" tIns="44450" rIns="90487" bIns="44450" anchor="ctr"/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pl-PL" altLang="pl-PL" sz="3000" b="1">
                <a:solidFill>
                  <a:schemeClr val="bg1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z uniesieniem </a:t>
            </a:r>
            <a:r>
              <a:rPr lang="en-US" altLang="pl-PL" sz="3000" b="1">
                <a:solidFill>
                  <a:schemeClr val="bg1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ST</a:t>
            </a:r>
            <a:r>
              <a:rPr lang="en-US" altLang="pl-PL" sz="3200" b="1">
                <a:solidFill>
                  <a:schemeClr val="bg1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 </a:t>
            </a:r>
          </a:p>
        </p:txBody>
      </p:sp>
      <p:sp>
        <p:nvSpPr>
          <p:cNvPr id="38924" name="Rectangle 12">
            <a:extLst>
              <a:ext uri="{FF2B5EF4-FFF2-40B4-BE49-F238E27FC236}">
                <a16:creationId xmlns:a16="http://schemas.microsoft.com/office/drawing/2014/main" id="{07798BD4-82E9-C048-8F0D-AC566CD602D9}"/>
              </a:ext>
            </a:extLst>
          </p:cNvPr>
          <p:cNvSpPr>
            <a:spLocks noChangeArrowheads="1"/>
          </p:cNvSpPr>
          <p:nvPr/>
        </p:nvSpPr>
        <p:spPr bwMode="auto">
          <a:xfrm>
            <a:off x="277813" y="3843338"/>
            <a:ext cx="2930525" cy="2011362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lIns="90487" tIns="44450" rIns="90487" bIns="44450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>
              <a:spcBef>
                <a:spcPct val="50000"/>
              </a:spcBef>
            </a:pPr>
            <a:r>
              <a:rPr lang="pl-PL" altLang="pl-PL" sz="2800" b="1">
                <a:effectLst>
                  <a:outerShdw blurRad="38100" dist="38100" dir="2700000" algn="tl">
                    <a:srgbClr val="C0C0C0"/>
                  </a:outerShdw>
                </a:effectLst>
              </a:rPr>
              <a:t>Niestabilna dławica piersiowa</a:t>
            </a:r>
          </a:p>
          <a:p>
            <a:pPr>
              <a:spcBef>
                <a:spcPct val="50000"/>
              </a:spcBef>
            </a:pPr>
            <a:r>
              <a:rPr lang="pl-PL" altLang="pl-PL" sz="2800" b="1">
                <a:solidFill>
                  <a:schemeClr val="bg1"/>
                </a:solidFill>
                <a:effectLst>
                  <a:outerShdw blurRad="38100" dist="38100" dir="2700000" algn="tl">
                    <a:srgbClr val="C0C0C0"/>
                  </a:outerShdw>
                </a:effectLst>
              </a:rPr>
              <a:t> </a:t>
            </a:r>
            <a:endParaRPr lang="en-US" altLang="pl-PL" sz="2800" b="1">
              <a:solidFill>
                <a:schemeClr val="bg1"/>
              </a:solidFill>
              <a:effectLst>
                <a:outerShdw blurRad="38100" dist="38100" dir="2700000" algn="tl">
                  <a:srgbClr val="C0C0C0"/>
                </a:outerShdw>
              </a:effectLst>
            </a:endParaRPr>
          </a:p>
        </p:txBody>
      </p:sp>
      <p:sp>
        <p:nvSpPr>
          <p:cNvPr id="38925" name="Rectangle 13">
            <a:extLst>
              <a:ext uri="{FF2B5EF4-FFF2-40B4-BE49-F238E27FC236}">
                <a16:creationId xmlns:a16="http://schemas.microsoft.com/office/drawing/2014/main" id="{0D19771A-B4E2-6047-8680-FE3C1D0A8B27}"/>
              </a:ext>
            </a:extLst>
          </p:cNvPr>
          <p:cNvSpPr>
            <a:spLocks noChangeArrowheads="1"/>
          </p:cNvSpPr>
          <p:nvPr/>
        </p:nvSpPr>
        <p:spPr bwMode="auto">
          <a:xfrm>
            <a:off x="3014663" y="4370388"/>
            <a:ext cx="2057400" cy="515937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lIns="90487" tIns="44450" rIns="90487" bIns="44450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>
              <a:spcBef>
                <a:spcPct val="50000"/>
              </a:spcBef>
            </a:pPr>
            <a:r>
              <a:rPr lang="pl-PL" altLang="pl-PL" sz="2800" b="1">
                <a:effectLst>
                  <a:outerShdw blurRad="38100" dist="38100" dir="2700000" algn="tl">
                    <a:srgbClr val="C0C0C0"/>
                  </a:outerShdw>
                </a:effectLst>
              </a:rPr>
              <a:t>bez zał. Q</a:t>
            </a:r>
            <a:endParaRPr lang="en-US" altLang="pl-PL" sz="2800" b="1">
              <a:effectLst>
                <a:outerShdw blurRad="38100" dist="38100" dir="2700000" algn="tl">
                  <a:srgbClr val="C0C0C0"/>
                </a:outerShdw>
              </a:effectLst>
            </a:endParaRPr>
          </a:p>
        </p:txBody>
      </p:sp>
      <p:sp>
        <p:nvSpPr>
          <p:cNvPr id="38926" name="Rectangle 14">
            <a:extLst>
              <a:ext uri="{FF2B5EF4-FFF2-40B4-BE49-F238E27FC236}">
                <a16:creationId xmlns:a16="http://schemas.microsoft.com/office/drawing/2014/main" id="{E8CDE476-8435-9D4A-94C9-6DE0073ABC4C}"/>
              </a:ext>
            </a:extLst>
          </p:cNvPr>
          <p:cNvSpPr>
            <a:spLocks noChangeArrowheads="1"/>
          </p:cNvSpPr>
          <p:nvPr/>
        </p:nvSpPr>
        <p:spPr bwMode="auto">
          <a:xfrm>
            <a:off x="5751513" y="4441825"/>
            <a:ext cx="1847850" cy="515938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lIns="90487" tIns="44450" rIns="90487" bIns="44450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>
              <a:spcBef>
                <a:spcPct val="50000"/>
              </a:spcBef>
            </a:pPr>
            <a:r>
              <a:rPr lang="pl-PL" altLang="pl-PL" sz="2800" b="1">
                <a:effectLst>
                  <a:outerShdw blurRad="38100" dist="38100" dir="2700000" algn="tl">
                    <a:srgbClr val="C0C0C0"/>
                  </a:outerShdw>
                </a:effectLst>
              </a:rPr>
              <a:t>z zał. </a:t>
            </a:r>
            <a:r>
              <a:rPr lang="en-US" altLang="pl-PL" sz="2800" b="1">
                <a:effectLst>
                  <a:outerShdw blurRad="38100" dist="38100" dir="2700000" algn="tl">
                    <a:srgbClr val="C0C0C0"/>
                  </a:outerShdw>
                </a:effectLst>
              </a:rPr>
              <a:t>Q</a:t>
            </a:r>
          </a:p>
        </p:txBody>
      </p:sp>
      <p:sp>
        <p:nvSpPr>
          <p:cNvPr id="16395" name="Rectangle 15">
            <a:extLst>
              <a:ext uri="{FF2B5EF4-FFF2-40B4-BE49-F238E27FC236}">
                <a16:creationId xmlns:a16="http://schemas.microsoft.com/office/drawing/2014/main" id="{989D01CD-DA63-6C4F-897B-BCD0B749F66E}"/>
              </a:ext>
            </a:extLst>
          </p:cNvPr>
          <p:cNvSpPr>
            <a:spLocks noChangeArrowheads="1"/>
          </p:cNvSpPr>
          <p:nvPr/>
        </p:nvSpPr>
        <p:spPr bwMode="auto">
          <a:xfrm>
            <a:off x="2078038" y="2138363"/>
            <a:ext cx="2163762" cy="5159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0487" tIns="44450" rIns="90487" bIns="44450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>
              <a:spcBef>
                <a:spcPct val="50000"/>
              </a:spcBef>
            </a:pPr>
            <a:r>
              <a:rPr lang="pl-PL" altLang="pl-PL" sz="2800" b="1"/>
              <a:t>    </a:t>
            </a:r>
            <a:r>
              <a:rPr lang="en-US" altLang="pl-PL" sz="2800" b="1"/>
              <a:t>NSTEMI</a:t>
            </a:r>
          </a:p>
        </p:txBody>
      </p:sp>
      <p:sp>
        <p:nvSpPr>
          <p:cNvPr id="38928" name="Rectangle 16">
            <a:extLst>
              <a:ext uri="{FF2B5EF4-FFF2-40B4-BE49-F238E27FC236}">
                <a16:creationId xmlns:a16="http://schemas.microsoft.com/office/drawing/2014/main" id="{6E27C25A-12C3-8542-A3AD-3557921FFAF6}"/>
              </a:ext>
            </a:extLst>
          </p:cNvPr>
          <p:cNvSpPr>
            <a:spLocks noChangeArrowheads="1"/>
          </p:cNvSpPr>
          <p:nvPr/>
        </p:nvSpPr>
        <p:spPr bwMode="auto">
          <a:xfrm>
            <a:off x="2870200" y="3794125"/>
            <a:ext cx="4964113" cy="515938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lIns="90487" tIns="44450" rIns="90487" bIns="44450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>
              <a:spcBef>
                <a:spcPct val="50000"/>
              </a:spcBef>
            </a:pPr>
            <a:r>
              <a:rPr lang="pl-PL" altLang="pl-PL" sz="2800" b="1" i="1">
                <a:effectLst>
                  <a:outerShdw blurRad="38100" dist="38100" dir="2700000" algn="tl">
                    <a:srgbClr val="C0C0C0"/>
                  </a:outerShdw>
                </a:effectLst>
              </a:rPr>
              <a:t>              Zawał serca</a:t>
            </a:r>
            <a:endParaRPr lang="en-US" altLang="pl-PL" sz="2800" b="1" i="1">
              <a:effectLst>
                <a:outerShdw blurRad="38100" dist="38100" dir="2700000" algn="tl">
                  <a:srgbClr val="C0C0C0"/>
                </a:outerShdw>
              </a:effectLst>
            </a:endParaRPr>
          </a:p>
        </p:txBody>
      </p:sp>
      <p:sp>
        <p:nvSpPr>
          <p:cNvPr id="23568" name="Text Box 18">
            <a:extLst>
              <a:ext uri="{FF2B5EF4-FFF2-40B4-BE49-F238E27FC236}">
                <a16:creationId xmlns:a16="http://schemas.microsoft.com/office/drawing/2014/main" id="{379881A9-77C6-0E46-AC27-CD54055475D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03200" y="496888"/>
            <a:ext cx="8775700" cy="7381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b" anchorCtr="1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37931725" indent="-37474525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9144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1371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18288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algn="ctr" eaLnBrk="1" fontAlgn="auto" hangingPunct="1">
              <a:spcBef>
                <a:spcPct val="50000"/>
              </a:spcBef>
              <a:spcAft>
                <a:spcPts val="0"/>
              </a:spcAft>
              <a:defRPr/>
            </a:pPr>
            <a:r>
              <a:rPr lang="pl-PL" sz="4200" dirty="0">
                <a:solidFill>
                  <a:srgbClr val="D2533C"/>
                </a:solidFill>
                <a:latin typeface="+mj-lt"/>
              </a:rPr>
              <a:t>OZW - diagnostyka</a:t>
            </a:r>
          </a:p>
        </p:txBody>
      </p:sp>
      <p:sp>
        <p:nvSpPr>
          <p:cNvPr id="38931" name="Text Box 19">
            <a:extLst>
              <a:ext uri="{FF2B5EF4-FFF2-40B4-BE49-F238E27FC236}">
                <a16:creationId xmlns:a16="http://schemas.microsoft.com/office/drawing/2014/main" id="{965B709D-25EA-484A-9AEB-7B5BCB2A5597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094163" y="3692525"/>
            <a:ext cx="4427537" cy="24463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anchor="b" anchorCtr="1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37931725" indent="-37474525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9144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1371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18288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fontAlgn="auto" hangingPunct="1">
              <a:spcBef>
                <a:spcPct val="50000"/>
              </a:spcBef>
              <a:spcAft>
                <a:spcPts val="0"/>
              </a:spcAft>
              <a:defRPr/>
            </a:pPr>
            <a:endParaRPr lang="pl-PL" sz="1800" b="1" i="1" dirty="0">
              <a:effectLst>
                <a:outerShdw blurRad="38100" dist="38100" dir="2700000" algn="tl">
                  <a:srgbClr val="DDDDDD"/>
                </a:outerShdw>
              </a:effectLst>
            </a:endParaRPr>
          </a:p>
          <a:p>
            <a:pPr eaLnBrk="1" fontAlgn="auto" hangingPunct="1">
              <a:spcBef>
                <a:spcPct val="50000"/>
              </a:spcBef>
              <a:spcAft>
                <a:spcPts val="0"/>
              </a:spcAft>
              <a:defRPr/>
            </a:pPr>
            <a:r>
              <a:rPr lang="pl-PL" sz="1800" b="1" i="1" dirty="0">
                <a:effectLst>
                  <a:outerShdw blurRad="38100" dist="38100" dir="2700000" algn="tl">
                    <a:srgbClr val="DDDDDD"/>
                  </a:outerShdw>
                </a:effectLst>
              </a:rPr>
              <a:t> </a:t>
            </a:r>
          </a:p>
          <a:p>
            <a:pPr eaLnBrk="1" fontAlgn="auto" hangingPunct="1">
              <a:spcBef>
                <a:spcPct val="50000"/>
              </a:spcBef>
              <a:spcAft>
                <a:spcPts val="0"/>
              </a:spcAft>
              <a:defRPr/>
            </a:pPr>
            <a:endParaRPr lang="pl-PL" sz="1800" b="1" i="1" dirty="0">
              <a:effectLst>
                <a:outerShdw blurRad="38100" dist="38100" dir="2700000" algn="tl">
                  <a:srgbClr val="DDDDDD"/>
                </a:outerShdw>
              </a:effectLst>
            </a:endParaRPr>
          </a:p>
          <a:p>
            <a:pPr eaLnBrk="1" fontAlgn="auto" hangingPunct="1">
              <a:spcBef>
                <a:spcPct val="50000"/>
              </a:spcBef>
              <a:spcAft>
                <a:spcPts val="0"/>
              </a:spcAft>
              <a:defRPr/>
            </a:pPr>
            <a:endParaRPr lang="pl-PL" sz="1800" b="1" i="1" dirty="0">
              <a:effectLst>
                <a:outerShdw blurRad="38100" dist="38100" dir="2700000" algn="tl">
                  <a:srgbClr val="DDDDDD"/>
                </a:outerShdw>
              </a:effectLst>
            </a:endParaRPr>
          </a:p>
          <a:p>
            <a:pPr eaLnBrk="1" fontAlgn="auto" hangingPunct="1">
              <a:spcBef>
                <a:spcPct val="50000"/>
              </a:spcBef>
              <a:spcAft>
                <a:spcPts val="0"/>
              </a:spcAft>
              <a:defRPr/>
            </a:pPr>
            <a:endParaRPr lang="pl-PL" sz="1800" b="1" i="1" dirty="0">
              <a:effectLst>
                <a:outerShdw blurRad="38100" dist="38100" dir="2700000" algn="tl">
                  <a:srgbClr val="DDDDDD"/>
                </a:outerShdw>
              </a:effectLst>
            </a:endParaRPr>
          </a:p>
          <a:p>
            <a:pPr eaLnBrk="1" fontAlgn="auto" hangingPunct="1">
              <a:spcBef>
                <a:spcPct val="50000"/>
              </a:spcBef>
              <a:spcAft>
                <a:spcPts val="0"/>
              </a:spcAft>
              <a:defRPr/>
            </a:pPr>
            <a:endParaRPr lang="pl-PL" sz="1800" b="1" i="1" dirty="0">
              <a:effectLst>
                <a:outerShdw blurRad="38100" dist="38100" dir="2700000" algn="tl">
                  <a:srgbClr val="DDDDDD"/>
                </a:outerShdw>
              </a:effectLst>
            </a:endParaRPr>
          </a:p>
        </p:txBody>
      </p:sp>
      <p:sp>
        <p:nvSpPr>
          <p:cNvPr id="38936" name="Text Box 24">
            <a:extLst>
              <a:ext uri="{FF2B5EF4-FFF2-40B4-BE49-F238E27FC236}">
                <a16:creationId xmlns:a16="http://schemas.microsoft.com/office/drawing/2014/main" id="{FDFC243D-483C-1449-AECF-ABC768E54C1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349500" y="3706813"/>
            <a:ext cx="630238" cy="12620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b" anchorCtr="1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pl-PL" altLang="pl-PL" sz="7600" b="1">
                <a:solidFill>
                  <a:srgbClr val="FF3300"/>
                </a:solidFill>
              </a:rPr>
              <a:t>?</a:t>
            </a:r>
          </a:p>
        </p:txBody>
      </p:sp>
      <p:sp>
        <p:nvSpPr>
          <p:cNvPr id="16400" name="Rectangle 15">
            <a:extLst>
              <a:ext uri="{FF2B5EF4-FFF2-40B4-BE49-F238E27FC236}">
                <a16:creationId xmlns:a16="http://schemas.microsoft.com/office/drawing/2014/main" id="{612719CC-DE87-3744-A802-E64BB8549C5E}"/>
              </a:ext>
            </a:extLst>
          </p:cNvPr>
          <p:cNvSpPr>
            <a:spLocks noChangeArrowheads="1"/>
          </p:cNvSpPr>
          <p:nvPr/>
        </p:nvSpPr>
        <p:spPr bwMode="auto">
          <a:xfrm>
            <a:off x="5151438" y="2176463"/>
            <a:ext cx="2163762" cy="5159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0487" tIns="44450" rIns="90487" bIns="44450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>
              <a:spcBef>
                <a:spcPct val="50000"/>
              </a:spcBef>
            </a:pPr>
            <a:r>
              <a:rPr lang="pl-PL" altLang="pl-PL" sz="2800" b="1">
                <a:solidFill>
                  <a:srgbClr val="FF0000"/>
                </a:solidFill>
              </a:rPr>
              <a:t>    </a:t>
            </a:r>
            <a:r>
              <a:rPr lang="en-US" altLang="pl-PL" sz="2800" b="1">
                <a:solidFill>
                  <a:srgbClr val="FF0000"/>
                </a:solidFill>
              </a:rPr>
              <a:t>STEMI</a:t>
            </a:r>
          </a:p>
        </p:txBody>
      </p:sp>
      <p:sp>
        <p:nvSpPr>
          <p:cNvPr id="16401" name="TextBox 2">
            <a:extLst>
              <a:ext uri="{FF2B5EF4-FFF2-40B4-BE49-F238E27FC236}">
                <a16:creationId xmlns:a16="http://schemas.microsoft.com/office/drawing/2014/main" id="{821BD46C-517D-814C-9587-F9648FEFFFA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592763" y="6400800"/>
            <a:ext cx="3449637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algn="r" eaLnBrk="1" hangingPunct="1"/>
            <a:r>
              <a:rPr lang="pl-PL" altLang="pl-PL" sz="1800" b="1" i="1"/>
              <a:t>JACC 2000; 36: 959-969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FBABD572-CA42-FB49-A5BE-376F211B8E3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990600" y="5295900"/>
            <a:ext cx="3192463" cy="1384300"/>
          </a:xfrm>
          <a:prstGeom prst="rect">
            <a:avLst/>
          </a:prstGeom>
          <a:noFill/>
          <a:ln w="41275">
            <a:solidFill>
              <a:srgbClr val="FF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algn="ctr" eaLnBrk="1" hangingPunct="1"/>
            <a:r>
              <a:rPr lang="pl-PL" altLang="pl-PL" b="1">
                <a:solidFill>
                  <a:srgbClr val="FF0000"/>
                </a:solidFill>
              </a:rPr>
              <a:t>Markery                   </a:t>
            </a:r>
            <a:r>
              <a:rPr lang="pl-PL" altLang="pl-PL" sz="3600" b="1">
                <a:solidFill>
                  <a:srgbClr val="FF0000"/>
                </a:solidFill>
              </a:rPr>
              <a:t>(-)</a:t>
            </a:r>
            <a:r>
              <a:rPr lang="pl-PL" altLang="pl-PL" b="1">
                <a:solidFill>
                  <a:srgbClr val="FF0000"/>
                </a:solidFill>
              </a:rPr>
              <a:t> uszkodzenia </a:t>
            </a:r>
            <a:r>
              <a:rPr lang="pl-PL" altLang="pl-PL" sz="3600" b="1">
                <a:solidFill>
                  <a:srgbClr val="FF0000"/>
                </a:solidFill>
              </a:rPr>
              <a:t>(+)</a:t>
            </a:r>
            <a:r>
              <a:rPr lang="pl-PL" altLang="pl-PL" b="1">
                <a:solidFill>
                  <a:srgbClr val="FF0000"/>
                </a:solidFill>
              </a:rPr>
              <a:t> </a:t>
            </a:r>
            <a:r>
              <a:rPr lang="pl-PL" altLang="pl-PL" b="1" i="1">
                <a:solidFill>
                  <a:srgbClr val="FF0000"/>
                </a:solidFill>
              </a:rPr>
              <a:t>myocardium</a:t>
            </a:r>
          </a:p>
        </p:txBody>
      </p:sp>
      <p:pic>
        <p:nvPicPr>
          <p:cNvPr id="16403" name="Picture 2">
            <a:extLst>
              <a:ext uri="{FF2B5EF4-FFF2-40B4-BE49-F238E27FC236}">
                <a16:creationId xmlns:a16="http://schemas.microsoft.com/office/drawing/2014/main" id="{6054D3ED-CDC8-414E-9404-673BE2E6E82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13588" y="2622550"/>
            <a:ext cx="2000250" cy="10588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Down Arrow 3">
            <a:extLst>
              <a:ext uri="{FF2B5EF4-FFF2-40B4-BE49-F238E27FC236}">
                <a16:creationId xmlns:a16="http://schemas.microsoft.com/office/drawing/2014/main" id="{1C83B25E-0F85-0143-9A15-F36434873688}"/>
              </a:ext>
            </a:extLst>
          </p:cNvPr>
          <p:cNvSpPr>
            <a:spLocks noChangeArrowheads="1"/>
          </p:cNvSpPr>
          <p:nvPr/>
        </p:nvSpPr>
        <p:spPr bwMode="auto">
          <a:xfrm>
            <a:off x="7416800" y="2352675"/>
            <a:ext cx="193675" cy="409575"/>
          </a:xfrm>
          <a:prstGeom prst="downArrow">
            <a:avLst>
              <a:gd name="adj1" fmla="val 50000"/>
              <a:gd name="adj2" fmla="val 50000"/>
            </a:avLst>
          </a:prstGeom>
          <a:solidFill>
            <a:srgbClr val="FF0000"/>
          </a:solidFill>
          <a:ln w="9525">
            <a:solidFill>
              <a:srgbClr val="3366FF"/>
            </a:solidFill>
            <a:miter lim="800000"/>
            <a:headEnd/>
            <a:tailEnd/>
          </a:ln>
          <a:effectLst>
            <a:outerShdw blurRad="38100" dist="25401" dir="2700000" algn="br" rotWithShape="0">
              <a:srgbClr val="808080">
                <a:alpha val="59999"/>
              </a:srgbClr>
            </a:outerShdw>
          </a:effectLst>
        </p:spPr>
        <p:txBody>
          <a:bodyPr anchor="ctr"/>
          <a:lstStyle/>
          <a:p>
            <a:pPr algn="ctr">
              <a:defRPr/>
            </a:pPr>
            <a:endParaRPr lang="pl-PL">
              <a:solidFill>
                <a:schemeClr val="lt1"/>
              </a:solidFill>
              <a:latin typeface="+mn-lt"/>
              <a:ea typeface="+mn-ea"/>
            </a:endParaRPr>
          </a:p>
        </p:txBody>
      </p:sp>
      <p:sp>
        <p:nvSpPr>
          <p:cNvPr id="22" name="Down Arrow 21">
            <a:extLst>
              <a:ext uri="{FF2B5EF4-FFF2-40B4-BE49-F238E27FC236}">
                <a16:creationId xmlns:a16="http://schemas.microsoft.com/office/drawing/2014/main" id="{5DE46597-24CC-E64C-8345-6B36BB0CE048}"/>
              </a:ext>
            </a:extLst>
          </p:cNvPr>
          <p:cNvSpPr>
            <a:spLocks noChangeArrowheads="1"/>
          </p:cNvSpPr>
          <p:nvPr/>
        </p:nvSpPr>
        <p:spPr bwMode="auto">
          <a:xfrm>
            <a:off x="8461375" y="2336800"/>
            <a:ext cx="193675" cy="409575"/>
          </a:xfrm>
          <a:prstGeom prst="downArrow">
            <a:avLst>
              <a:gd name="adj1" fmla="val 50000"/>
              <a:gd name="adj2" fmla="val 50000"/>
            </a:avLst>
          </a:prstGeom>
          <a:solidFill>
            <a:srgbClr val="FF0000"/>
          </a:solidFill>
          <a:ln w="9525">
            <a:solidFill>
              <a:srgbClr val="3366FF"/>
            </a:solidFill>
            <a:miter lim="800000"/>
            <a:headEnd/>
            <a:tailEnd/>
          </a:ln>
          <a:effectLst>
            <a:outerShdw blurRad="38100" dist="25401" dir="2700000" algn="br" rotWithShape="0">
              <a:srgbClr val="808080">
                <a:alpha val="59999"/>
              </a:srgbClr>
            </a:outerShdw>
          </a:effectLst>
        </p:spPr>
        <p:txBody>
          <a:bodyPr anchor="ctr"/>
          <a:lstStyle/>
          <a:p>
            <a:pPr algn="ctr">
              <a:defRPr/>
            </a:pPr>
            <a:endParaRPr lang="pl-PL">
              <a:solidFill>
                <a:schemeClr val="lt1"/>
              </a:solidFill>
              <a:latin typeface="+mn-lt"/>
              <a:ea typeface="+mn-ea"/>
            </a:endParaRPr>
          </a:p>
        </p:txBody>
      </p:sp>
    </p:spTree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9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8936" grpId="0"/>
      <p:bldP spid="2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39700" y="533400"/>
            <a:ext cx="8839200" cy="990600"/>
          </a:xfrm>
        </p:spPr>
        <p:txBody>
          <a:bodyPr>
            <a:noAutofit/>
          </a:bodyPr>
          <a:lstStyle/>
          <a:p>
            <a:pPr algn="ctr"/>
            <a:r>
              <a:rPr lang="en-US" dirty="0" err="1"/>
              <a:t>Uniwersalna</a:t>
            </a:r>
            <a:r>
              <a:rPr lang="en-US" dirty="0"/>
              <a:t> </a:t>
            </a:r>
            <a:r>
              <a:rPr lang="en-US" dirty="0" err="1"/>
              <a:t>definicja</a:t>
            </a:r>
            <a:r>
              <a:rPr lang="en-US" dirty="0"/>
              <a:t> </a:t>
            </a:r>
            <a:r>
              <a:rPr lang="en-US" dirty="0" err="1"/>
              <a:t>uszkodzenia</a:t>
            </a:r>
            <a:r>
              <a:rPr lang="en-US" dirty="0"/>
              <a:t> </a:t>
            </a:r>
            <a:r>
              <a:rPr lang="en-US" dirty="0" err="1"/>
              <a:t>mięśnia</a:t>
            </a:r>
            <a:r>
              <a:rPr lang="en-US" dirty="0"/>
              <a:t> </a:t>
            </a:r>
            <a:r>
              <a:rPr lang="en-US" dirty="0" err="1"/>
              <a:t>sercowego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indent="0" algn="ctr">
              <a:buNone/>
            </a:pPr>
            <a:endParaRPr lang="en-US" sz="3600" dirty="0">
              <a:solidFill>
                <a:srgbClr val="000090"/>
              </a:solidFill>
            </a:endParaRPr>
          </a:p>
          <a:p>
            <a:pPr marL="0" indent="0" algn="ctr">
              <a:buNone/>
            </a:pPr>
            <a:r>
              <a:rPr lang="en-US" sz="3600" dirty="0" err="1">
                <a:solidFill>
                  <a:srgbClr val="000090"/>
                </a:solidFill>
              </a:rPr>
              <a:t>Stwierdzenie</a:t>
            </a:r>
            <a:r>
              <a:rPr lang="en-US" sz="3600" dirty="0">
                <a:solidFill>
                  <a:srgbClr val="000090"/>
                </a:solidFill>
              </a:rPr>
              <a:t> </a:t>
            </a:r>
            <a:r>
              <a:rPr lang="en-US" sz="3600" dirty="0" err="1">
                <a:solidFill>
                  <a:srgbClr val="000090"/>
                </a:solidFill>
              </a:rPr>
              <a:t>zwiększonego</a:t>
            </a:r>
            <a:r>
              <a:rPr lang="en-US" sz="3600" dirty="0">
                <a:solidFill>
                  <a:srgbClr val="000090"/>
                </a:solidFill>
              </a:rPr>
              <a:t> </a:t>
            </a:r>
            <a:r>
              <a:rPr lang="en-US" sz="3600" dirty="0" err="1">
                <a:solidFill>
                  <a:srgbClr val="000090"/>
                </a:solidFill>
              </a:rPr>
              <a:t>stężenia</a:t>
            </a:r>
            <a:r>
              <a:rPr lang="en-US" sz="3600" dirty="0">
                <a:solidFill>
                  <a:srgbClr val="000090"/>
                </a:solidFill>
              </a:rPr>
              <a:t> </a:t>
            </a:r>
            <a:r>
              <a:rPr lang="en-US" sz="3600" dirty="0" err="1">
                <a:solidFill>
                  <a:srgbClr val="000090"/>
                </a:solidFill>
              </a:rPr>
              <a:t>cTn</a:t>
            </a:r>
            <a:r>
              <a:rPr lang="en-US" sz="3600" dirty="0">
                <a:solidFill>
                  <a:srgbClr val="000090"/>
                </a:solidFill>
              </a:rPr>
              <a:t> z </a:t>
            </a:r>
            <a:r>
              <a:rPr lang="en-US" sz="3600" dirty="0" err="1">
                <a:solidFill>
                  <a:srgbClr val="000090"/>
                </a:solidFill>
              </a:rPr>
              <a:t>przynajmniej</a:t>
            </a:r>
            <a:r>
              <a:rPr lang="en-US" sz="3600" dirty="0">
                <a:solidFill>
                  <a:srgbClr val="000090"/>
                </a:solidFill>
              </a:rPr>
              <a:t> </a:t>
            </a:r>
            <a:r>
              <a:rPr lang="en-US" sz="3600" dirty="0" err="1">
                <a:solidFill>
                  <a:srgbClr val="000090"/>
                </a:solidFill>
              </a:rPr>
              <a:t>jedną</a:t>
            </a:r>
            <a:r>
              <a:rPr lang="en-US" sz="3600" dirty="0">
                <a:solidFill>
                  <a:srgbClr val="000090"/>
                </a:solidFill>
              </a:rPr>
              <a:t> </a:t>
            </a:r>
            <a:r>
              <a:rPr lang="en-US" sz="3600" dirty="0" err="1">
                <a:solidFill>
                  <a:srgbClr val="000090"/>
                </a:solidFill>
              </a:rPr>
              <a:t>wartością</a:t>
            </a:r>
            <a:r>
              <a:rPr lang="en-US" sz="3600" dirty="0">
                <a:solidFill>
                  <a:srgbClr val="000090"/>
                </a:solidFill>
              </a:rPr>
              <a:t> </a:t>
            </a:r>
            <a:r>
              <a:rPr lang="en-US" sz="3600" dirty="0" err="1">
                <a:solidFill>
                  <a:srgbClr val="000090"/>
                </a:solidFill>
              </a:rPr>
              <a:t>przekraczającą</a:t>
            </a:r>
            <a:r>
              <a:rPr lang="en-US" sz="3600" dirty="0">
                <a:solidFill>
                  <a:srgbClr val="000090"/>
                </a:solidFill>
              </a:rPr>
              <a:t> 99. </a:t>
            </a:r>
            <a:r>
              <a:rPr lang="en-US" sz="3600" dirty="0" err="1">
                <a:solidFill>
                  <a:srgbClr val="000090"/>
                </a:solidFill>
              </a:rPr>
              <a:t>perc</a:t>
            </a:r>
            <a:r>
              <a:rPr lang="en-US" sz="3600" dirty="0">
                <a:solidFill>
                  <a:srgbClr val="000090"/>
                </a:solidFill>
              </a:rPr>
              <a:t>. </a:t>
            </a:r>
            <a:r>
              <a:rPr lang="en-US" sz="3600" dirty="0" err="1">
                <a:solidFill>
                  <a:srgbClr val="000090"/>
                </a:solidFill>
              </a:rPr>
              <a:t>ggpr</a:t>
            </a:r>
            <a:r>
              <a:rPr lang="en-US" sz="3600" dirty="0">
                <a:solidFill>
                  <a:srgbClr val="000090"/>
                </a:solidFill>
              </a:rPr>
              <a:t>. </a:t>
            </a:r>
            <a:r>
              <a:rPr lang="en-US" sz="3600" dirty="0" err="1">
                <a:solidFill>
                  <a:srgbClr val="000090"/>
                </a:solidFill>
              </a:rPr>
              <a:t>Uszkodzenie</a:t>
            </a:r>
            <a:r>
              <a:rPr lang="en-US" sz="3600" dirty="0">
                <a:solidFill>
                  <a:srgbClr val="000090"/>
                </a:solidFill>
              </a:rPr>
              <a:t> </a:t>
            </a:r>
            <a:r>
              <a:rPr lang="en-US" sz="3600" dirty="0" err="1">
                <a:solidFill>
                  <a:srgbClr val="000090"/>
                </a:solidFill>
              </a:rPr>
              <a:t>miokardium</a:t>
            </a:r>
            <a:r>
              <a:rPr lang="en-US" sz="3600" dirty="0">
                <a:solidFill>
                  <a:srgbClr val="000090"/>
                </a:solidFill>
              </a:rPr>
              <a:t> jest </a:t>
            </a:r>
            <a:r>
              <a:rPr lang="en-US" sz="3600" dirty="0" err="1">
                <a:solidFill>
                  <a:srgbClr val="000090"/>
                </a:solidFill>
              </a:rPr>
              <a:t>uważane</a:t>
            </a:r>
            <a:r>
              <a:rPr lang="en-US" sz="3600" dirty="0">
                <a:solidFill>
                  <a:srgbClr val="000090"/>
                </a:solidFill>
              </a:rPr>
              <a:t> </a:t>
            </a:r>
            <a:r>
              <a:rPr lang="en-US" sz="3600" dirty="0" err="1">
                <a:solidFill>
                  <a:srgbClr val="000090"/>
                </a:solidFill>
              </a:rPr>
              <a:t>za</a:t>
            </a:r>
            <a:r>
              <a:rPr lang="en-US" sz="3600" dirty="0">
                <a:solidFill>
                  <a:srgbClr val="000090"/>
                </a:solidFill>
              </a:rPr>
              <a:t> </a:t>
            </a:r>
            <a:r>
              <a:rPr lang="en-US" sz="3600" dirty="0" err="1">
                <a:solidFill>
                  <a:srgbClr val="000090"/>
                </a:solidFill>
              </a:rPr>
              <a:t>ostre</a:t>
            </a:r>
            <a:r>
              <a:rPr lang="en-US" sz="3600" dirty="0">
                <a:solidFill>
                  <a:srgbClr val="000090"/>
                </a:solidFill>
              </a:rPr>
              <a:t>, </a:t>
            </a:r>
            <a:r>
              <a:rPr lang="en-US" sz="3600" dirty="0" err="1">
                <a:solidFill>
                  <a:srgbClr val="000090"/>
                </a:solidFill>
              </a:rPr>
              <a:t>gdy</a:t>
            </a:r>
            <a:r>
              <a:rPr lang="en-US" sz="3600" dirty="0">
                <a:solidFill>
                  <a:srgbClr val="000090"/>
                </a:solidFill>
              </a:rPr>
              <a:t> </a:t>
            </a:r>
            <a:r>
              <a:rPr lang="en-US" sz="3600" dirty="0" err="1">
                <a:solidFill>
                  <a:srgbClr val="000090"/>
                </a:solidFill>
              </a:rPr>
              <a:t>występuje</a:t>
            </a:r>
            <a:r>
              <a:rPr lang="en-US" sz="3600" dirty="0">
                <a:solidFill>
                  <a:srgbClr val="000090"/>
                </a:solidFill>
              </a:rPr>
              <a:t> </a:t>
            </a:r>
            <a:r>
              <a:rPr lang="en-US" sz="3600" dirty="0" err="1">
                <a:solidFill>
                  <a:srgbClr val="000090"/>
                </a:solidFill>
              </a:rPr>
              <a:t>wzrost</a:t>
            </a:r>
            <a:r>
              <a:rPr lang="en-US" sz="3600" dirty="0">
                <a:solidFill>
                  <a:srgbClr val="000090"/>
                </a:solidFill>
              </a:rPr>
              <a:t> </a:t>
            </a:r>
            <a:r>
              <a:rPr lang="en-US" sz="3600" dirty="0" err="1">
                <a:solidFill>
                  <a:srgbClr val="000090"/>
                </a:solidFill>
              </a:rPr>
              <a:t>i</a:t>
            </a:r>
            <a:r>
              <a:rPr lang="en-US" sz="3600" dirty="0">
                <a:solidFill>
                  <a:srgbClr val="000090"/>
                </a:solidFill>
              </a:rPr>
              <a:t>/</a:t>
            </a:r>
            <a:r>
              <a:rPr lang="en-US" sz="3600" dirty="0" err="1">
                <a:solidFill>
                  <a:srgbClr val="000090"/>
                </a:solidFill>
              </a:rPr>
              <a:t>lub</a:t>
            </a:r>
            <a:r>
              <a:rPr lang="en-US" sz="3600" dirty="0">
                <a:solidFill>
                  <a:srgbClr val="000090"/>
                </a:solidFill>
              </a:rPr>
              <a:t> </a:t>
            </a:r>
            <a:r>
              <a:rPr lang="en-US" sz="3600" dirty="0" err="1">
                <a:solidFill>
                  <a:srgbClr val="000090"/>
                </a:solidFill>
              </a:rPr>
              <a:t>spadek</a:t>
            </a:r>
            <a:r>
              <a:rPr lang="en-US" sz="3600" dirty="0">
                <a:solidFill>
                  <a:srgbClr val="000090"/>
                </a:solidFill>
              </a:rPr>
              <a:t> </a:t>
            </a:r>
            <a:r>
              <a:rPr lang="en-US" sz="3600" dirty="0" err="1">
                <a:solidFill>
                  <a:srgbClr val="000090"/>
                </a:solidFill>
              </a:rPr>
              <a:t>stężenia</a:t>
            </a:r>
            <a:r>
              <a:rPr lang="en-US" sz="3600" dirty="0">
                <a:solidFill>
                  <a:srgbClr val="000090"/>
                </a:solidFill>
              </a:rPr>
              <a:t> </a:t>
            </a:r>
            <a:r>
              <a:rPr lang="en-US" sz="3600" dirty="0" err="1">
                <a:solidFill>
                  <a:srgbClr val="000090"/>
                </a:solidFill>
              </a:rPr>
              <a:t>cTn.</a:t>
            </a:r>
            <a:endParaRPr lang="en-US" sz="3600" dirty="0">
              <a:solidFill>
                <a:srgbClr val="00009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34742279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3010" name="Picture 2" descr="myocardial_infarction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8900" y="774700"/>
            <a:ext cx="3492500" cy="28575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rightnessContrast contrast="4300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1943100" y="584200"/>
            <a:ext cx="7073900" cy="1964523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609600" y="3725333"/>
            <a:ext cx="8094133" cy="1938992"/>
          </a:xfrm>
          <a:prstGeom prst="rect">
            <a:avLst/>
          </a:prstGeom>
          <a:noFill/>
          <a:ln w="31750">
            <a:solidFill>
              <a:srgbClr val="000090"/>
            </a:solidFill>
          </a:ln>
        </p:spPr>
        <p:txBody>
          <a:bodyPr wrap="square" rtlCol="0">
            <a:spAutoFit/>
          </a:bodyPr>
          <a:lstStyle/>
          <a:p>
            <a:pPr algn="just"/>
            <a:r>
              <a:rPr lang="cs-CZ" sz="2400" b="1" dirty="0" err="1">
                <a:solidFill>
                  <a:srgbClr val="FF0000"/>
                </a:solidFill>
              </a:rPr>
              <a:t>Kliniczna</a:t>
            </a:r>
            <a:r>
              <a:rPr lang="cs-CZ" sz="2400" b="1" dirty="0">
                <a:solidFill>
                  <a:srgbClr val="FF0000"/>
                </a:solidFill>
              </a:rPr>
              <a:t> </a:t>
            </a:r>
            <a:r>
              <a:rPr lang="cs-CZ" sz="2400" b="1" dirty="0" err="1">
                <a:solidFill>
                  <a:srgbClr val="FF0000"/>
                </a:solidFill>
              </a:rPr>
              <a:t>definicja</a:t>
            </a:r>
            <a:r>
              <a:rPr lang="cs-CZ" sz="2400" b="1" dirty="0">
                <a:solidFill>
                  <a:srgbClr val="FF0000"/>
                </a:solidFill>
              </a:rPr>
              <a:t> MI </a:t>
            </a:r>
            <a:r>
              <a:rPr lang="cs-CZ" sz="2400" dirty="0" err="1">
                <a:solidFill>
                  <a:srgbClr val="000090"/>
                </a:solidFill>
              </a:rPr>
              <a:t>oznacza</a:t>
            </a:r>
            <a:r>
              <a:rPr lang="cs-CZ" sz="2400" dirty="0">
                <a:solidFill>
                  <a:srgbClr val="000090"/>
                </a:solidFill>
              </a:rPr>
              <a:t> </a:t>
            </a:r>
            <a:r>
              <a:rPr lang="cs-CZ" sz="2400" dirty="0" err="1">
                <a:solidFill>
                  <a:srgbClr val="000090"/>
                </a:solidFill>
              </a:rPr>
              <a:t>obecność</a:t>
            </a:r>
            <a:r>
              <a:rPr lang="cs-CZ" sz="2400" dirty="0">
                <a:solidFill>
                  <a:srgbClr val="000090"/>
                </a:solidFill>
              </a:rPr>
              <a:t> </a:t>
            </a:r>
            <a:r>
              <a:rPr lang="cs-CZ" sz="2400" dirty="0" err="1">
                <a:solidFill>
                  <a:srgbClr val="000090"/>
                </a:solidFill>
              </a:rPr>
              <a:t>ostrego</a:t>
            </a:r>
            <a:r>
              <a:rPr lang="cs-CZ" sz="2400" dirty="0">
                <a:solidFill>
                  <a:srgbClr val="000090"/>
                </a:solidFill>
              </a:rPr>
              <a:t> </a:t>
            </a:r>
            <a:r>
              <a:rPr lang="cs-CZ" sz="2400" dirty="0" err="1">
                <a:solidFill>
                  <a:srgbClr val="000090"/>
                </a:solidFill>
              </a:rPr>
              <a:t>uszkodzenia</a:t>
            </a:r>
            <a:r>
              <a:rPr lang="cs-CZ" sz="2400" dirty="0">
                <a:solidFill>
                  <a:srgbClr val="000090"/>
                </a:solidFill>
              </a:rPr>
              <a:t> </a:t>
            </a:r>
            <a:r>
              <a:rPr lang="cs-CZ" sz="2400" dirty="0" err="1">
                <a:solidFill>
                  <a:srgbClr val="000090"/>
                </a:solidFill>
              </a:rPr>
              <a:t>mięśnia</a:t>
            </a:r>
            <a:r>
              <a:rPr lang="cs-CZ" sz="2400" dirty="0">
                <a:solidFill>
                  <a:srgbClr val="000090"/>
                </a:solidFill>
              </a:rPr>
              <a:t> </a:t>
            </a:r>
            <a:r>
              <a:rPr lang="cs-CZ" sz="2400" dirty="0" err="1">
                <a:solidFill>
                  <a:srgbClr val="000090"/>
                </a:solidFill>
              </a:rPr>
              <a:t>sercowego</a:t>
            </a:r>
            <a:r>
              <a:rPr lang="cs-CZ" sz="2400" dirty="0">
                <a:solidFill>
                  <a:srgbClr val="000090"/>
                </a:solidFill>
              </a:rPr>
              <a:t> </a:t>
            </a:r>
            <a:r>
              <a:rPr lang="cs-CZ" sz="2400" dirty="0" err="1">
                <a:solidFill>
                  <a:srgbClr val="000090"/>
                </a:solidFill>
              </a:rPr>
              <a:t>wykrytego</a:t>
            </a:r>
            <a:r>
              <a:rPr lang="cs-CZ" sz="2400" dirty="0">
                <a:solidFill>
                  <a:srgbClr val="000090"/>
                </a:solidFill>
              </a:rPr>
              <a:t> </a:t>
            </a:r>
            <a:r>
              <a:rPr lang="cs-CZ" sz="2400" dirty="0" err="1">
                <a:solidFill>
                  <a:srgbClr val="000090"/>
                </a:solidFill>
              </a:rPr>
              <a:t>przez</a:t>
            </a:r>
            <a:r>
              <a:rPr lang="cs-CZ" sz="2400" dirty="0">
                <a:solidFill>
                  <a:srgbClr val="000090"/>
                </a:solidFill>
              </a:rPr>
              <a:t> </a:t>
            </a:r>
            <a:r>
              <a:rPr lang="cs-CZ" sz="2400" dirty="0" err="1">
                <a:solidFill>
                  <a:srgbClr val="000090"/>
                </a:solidFill>
              </a:rPr>
              <a:t>nieprawidłowe</a:t>
            </a:r>
            <a:r>
              <a:rPr lang="cs-CZ" sz="2400" dirty="0">
                <a:solidFill>
                  <a:srgbClr val="000090"/>
                </a:solidFill>
              </a:rPr>
              <a:t> </a:t>
            </a:r>
            <a:r>
              <a:rPr lang="cs-CZ" sz="2400" dirty="0" err="1">
                <a:solidFill>
                  <a:srgbClr val="000090"/>
                </a:solidFill>
              </a:rPr>
              <a:t>stężenia</a:t>
            </a:r>
            <a:r>
              <a:rPr lang="cs-CZ" sz="2400" dirty="0">
                <a:solidFill>
                  <a:srgbClr val="000090"/>
                </a:solidFill>
              </a:rPr>
              <a:t> </a:t>
            </a:r>
            <a:r>
              <a:rPr lang="cs-CZ" sz="2400" dirty="0" err="1">
                <a:solidFill>
                  <a:srgbClr val="000090"/>
                </a:solidFill>
              </a:rPr>
              <a:t>biomarkerów</a:t>
            </a:r>
            <a:r>
              <a:rPr lang="cs-CZ" sz="2400" dirty="0">
                <a:solidFill>
                  <a:srgbClr val="000090"/>
                </a:solidFill>
              </a:rPr>
              <a:t> </a:t>
            </a:r>
            <a:r>
              <a:rPr lang="cs-CZ" sz="2400" dirty="0" err="1">
                <a:solidFill>
                  <a:srgbClr val="000090"/>
                </a:solidFill>
              </a:rPr>
              <a:t>sercowych</a:t>
            </a:r>
            <a:r>
              <a:rPr lang="cs-CZ" sz="2400" dirty="0">
                <a:solidFill>
                  <a:srgbClr val="000090"/>
                </a:solidFill>
              </a:rPr>
              <a:t> </a:t>
            </a:r>
            <a:r>
              <a:rPr lang="cs-CZ" sz="2400" dirty="0" err="1">
                <a:solidFill>
                  <a:srgbClr val="000090"/>
                </a:solidFill>
              </a:rPr>
              <a:t>w</a:t>
            </a:r>
            <a:r>
              <a:rPr lang="cs-CZ" sz="2400" dirty="0">
                <a:solidFill>
                  <a:srgbClr val="000090"/>
                </a:solidFill>
              </a:rPr>
              <a:t> </a:t>
            </a:r>
            <a:r>
              <a:rPr lang="cs-CZ" sz="2400" dirty="0" err="1">
                <a:solidFill>
                  <a:srgbClr val="000090"/>
                </a:solidFill>
              </a:rPr>
              <a:t>warunkach</a:t>
            </a:r>
            <a:r>
              <a:rPr lang="cs-CZ" sz="2400" dirty="0">
                <a:solidFill>
                  <a:srgbClr val="000090"/>
                </a:solidFill>
              </a:rPr>
              <a:t> </a:t>
            </a:r>
            <a:r>
              <a:rPr lang="cs-CZ" sz="2400" dirty="0" err="1">
                <a:solidFill>
                  <a:srgbClr val="000090"/>
                </a:solidFill>
              </a:rPr>
              <a:t>istnienia</a:t>
            </a:r>
            <a:r>
              <a:rPr lang="cs-CZ" sz="2400" dirty="0">
                <a:solidFill>
                  <a:srgbClr val="000090"/>
                </a:solidFill>
              </a:rPr>
              <a:t> </a:t>
            </a:r>
            <a:r>
              <a:rPr lang="cs-CZ" sz="2400" dirty="0" err="1">
                <a:solidFill>
                  <a:srgbClr val="000090"/>
                </a:solidFill>
              </a:rPr>
              <a:t>dowodów</a:t>
            </a:r>
            <a:r>
              <a:rPr lang="cs-CZ" sz="2400" dirty="0">
                <a:solidFill>
                  <a:srgbClr val="000090"/>
                </a:solidFill>
              </a:rPr>
              <a:t> </a:t>
            </a:r>
            <a:r>
              <a:rPr lang="cs-CZ" sz="2400" dirty="0" err="1">
                <a:solidFill>
                  <a:srgbClr val="000090"/>
                </a:solidFill>
              </a:rPr>
              <a:t>ostrego</a:t>
            </a:r>
            <a:r>
              <a:rPr lang="cs-CZ" sz="2400" dirty="0">
                <a:solidFill>
                  <a:srgbClr val="000090"/>
                </a:solidFill>
              </a:rPr>
              <a:t> </a:t>
            </a:r>
            <a:r>
              <a:rPr lang="cs-CZ" sz="2400" dirty="0" err="1">
                <a:solidFill>
                  <a:srgbClr val="000090"/>
                </a:solidFill>
              </a:rPr>
              <a:t>niedokrwienia</a:t>
            </a:r>
            <a:r>
              <a:rPr lang="cs-CZ" sz="2400" dirty="0">
                <a:solidFill>
                  <a:srgbClr val="000090"/>
                </a:solidFill>
              </a:rPr>
              <a:t> </a:t>
            </a:r>
            <a:r>
              <a:rPr lang="cs-CZ" sz="2400" dirty="0" err="1">
                <a:solidFill>
                  <a:srgbClr val="000090"/>
                </a:solidFill>
              </a:rPr>
              <a:t>mięśnia</a:t>
            </a:r>
            <a:r>
              <a:rPr lang="cs-CZ" sz="2400" dirty="0">
                <a:solidFill>
                  <a:srgbClr val="000090"/>
                </a:solidFill>
              </a:rPr>
              <a:t> </a:t>
            </a:r>
            <a:r>
              <a:rPr lang="cs-CZ" sz="2400" dirty="0" err="1">
                <a:solidFill>
                  <a:srgbClr val="000090"/>
                </a:solidFill>
              </a:rPr>
              <a:t>sercowego</a:t>
            </a:r>
            <a:r>
              <a:rPr lang="cs-CZ" sz="2400" dirty="0">
                <a:solidFill>
                  <a:srgbClr val="000090"/>
                </a:solidFill>
              </a:rPr>
              <a:t>.</a:t>
            </a:r>
            <a:endParaRPr lang="en-US" sz="2400" dirty="0">
              <a:solidFill>
                <a:srgbClr val="000090"/>
              </a:solidFill>
            </a:endParaRPr>
          </a:p>
        </p:txBody>
      </p:sp>
      <p:pic>
        <p:nvPicPr>
          <p:cNvPr id="8" name="Picture 7"/>
          <p:cNvPicPr>
            <a:picLocks noChangeAspect="1"/>
          </p:cNvPicPr>
          <p:nvPr/>
        </p:nvPicPr>
        <p:blipFill>
          <a:blip r:embed="rId5"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brightnessContrast bright="-17000" contrast="5400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5888566" y="5978630"/>
            <a:ext cx="3213039" cy="8239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71953519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bright="-17000" contrast="5400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5888566" y="5978630"/>
            <a:ext cx="3213039" cy="823952"/>
          </a:xfrm>
          <a:prstGeom prst="rect">
            <a:avLst/>
          </a:prstGeom>
        </p:spPr>
      </p:pic>
      <p:graphicFrame>
        <p:nvGraphicFramePr>
          <p:cNvPr id="4" name="Table 3"/>
          <p:cNvGraphicFramePr>
            <a:graphicFrameLocks noGrp="1"/>
          </p:cNvGraphicFramePr>
          <p:nvPr/>
        </p:nvGraphicFramePr>
        <p:xfrm>
          <a:off x="342900" y="609600"/>
          <a:ext cx="8509000" cy="50901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1176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73914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200" dirty="0" err="1"/>
                        <a:t>Typ</a:t>
                      </a:r>
                      <a:r>
                        <a:rPr lang="en-US" sz="2200" dirty="0"/>
                        <a:t> </a:t>
                      </a:r>
                      <a:r>
                        <a:rPr lang="en-US" sz="2200" dirty="0" err="1"/>
                        <a:t>zawału</a:t>
                      </a:r>
                      <a:endParaRPr lang="en-US" sz="2200" dirty="0"/>
                    </a:p>
                  </a:txBody>
                  <a:tcPr>
                    <a:solidFill>
                      <a:schemeClr val="accent1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sz="2200" dirty="0"/>
                    </a:p>
                  </a:txBody>
                  <a:tcPr>
                    <a:solidFill>
                      <a:schemeClr val="accent1">
                        <a:lumMod val="7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200" dirty="0"/>
                        <a:t>1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200" dirty="0" err="1"/>
                        <a:t>Zawał</a:t>
                      </a:r>
                      <a:r>
                        <a:rPr lang="en-US" sz="2200" dirty="0"/>
                        <a:t> </a:t>
                      </a:r>
                      <a:r>
                        <a:rPr lang="en-US" sz="2200" dirty="0" err="1"/>
                        <a:t>spontaniczny</a:t>
                      </a:r>
                      <a:r>
                        <a:rPr lang="en-US" sz="2200" dirty="0"/>
                        <a:t> </a:t>
                      </a:r>
                      <a:r>
                        <a:rPr lang="mr-IN" sz="2200" dirty="0"/>
                        <a:t>–</a:t>
                      </a:r>
                      <a:r>
                        <a:rPr lang="en-US" sz="2200" dirty="0"/>
                        <a:t> </a:t>
                      </a:r>
                      <a:r>
                        <a:rPr lang="en-US" sz="2200" dirty="0" err="1"/>
                        <a:t>pęknięcie</a:t>
                      </a:r>
                      <a:r>
                        <a:rPr lang="en-US" sz="2200" dirty="0"/>
                        <a:t> </a:t>
                      </a:r>
                      <a:r>
                        <a:rPr lang="en-US" sz="2200" dirty="0" err="1"/>
                        <a:t>blaszki</a:t>
                      </a:r>
                      <a:r>
                        <a:rPr lang="en-US" sz="2200" dirty="0"/>
                        <a:t> </a:t>
                      </a:r>
                      <a:r>
                        <a:rPr lang="en-US" sz="2200" dirty="0" err="1"/>
                        <a:t>miażdżycowej</a:t>
                      </a:r>
                      <a:r>
                        <a:rPr lang="en-US" sz="2200" dirty="0"/>
                        <a:t>, </a:t>
                      </a:r>
                      <a:r>
                        <a:rPr lang="en-US" sz="2200" dirty="0" err="1"/>
                        <a:t>powstanie</a:t>
                      </a:r>
                      <a:r>
                        <a:rPr lang="en-US" sz="2200" dirty="0"/>
                        <a:t> </a:t>
                      </a:r>
                      <a:r>
                        <a:rPr lang="en-US" sz="2200" dirty="0" err="1"/>
                        <a:t>zakrzepu</a:t>
                      </a:r>
                      <a:endParaRPr lang="en-US" sz="220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200" dirty="0"/>
                        <a:t>2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200" dirty="0" err="1"/>
                        <a:t>Zawał</a:t>
                      </a:r>
                      <a:r>
                        <a:rPr lang="en-US" sz="2200" dirty="0"/>
                        <a:t> w </a:t>
                      </a:r>
                      <a:r>
                        <a:rPr lang="en-US" sz="2200" dirty="0" err="1"/>
                        <a:t>następstwie</a:t>
                      </a:r>
                      <a:r>
                        <a:rPr lang="en-US" sz="2200" dirty="0"/>
                        <a:t> </a:t>
                      </a:r>
                      <a:r>
                        <a:rPr lang="en-US" sz="2200" dirty="0" err="1"/>
                        <a:t>nierównowagi</a:t>
                      </a:r>
                      <a:r>
                        <a:rPr lang="en-US" sz="2200" dirty="0"/>
                        <a:t> </a:t>
                      </a:r>
                      <a:r>
                        <a:rPr lang="en-US" sz="2200" dirty="0" err="1"/>
                        <a:t>między</a:t>
                      </a:r>
                      <a:r>
                        <a:rPr lang="en-US" sz="2200" dirty="0"/>
                        <a:t> </a:t>
                      </a:r>
                      <a:r>
                        <a:rPr lang="en-US" sz="2200" dirty="0" err="1"/>
                        <a:t>dowozem</a:t>
                      </a:r>
                      <a:r>
                        <a:rPr lang="en-US" sz="2200" dirty="0"/>
                        <a:t> O</a:t>
                      </a:r>
                      <a:r>
                        <a:rPr lang="en-US" sz="2200" baseline="-25000" dirty="0"/>
                        <a:t>2</a:t>
                      </a:r>
                      <a:r>
                        <a:rPr lang="en-US" sz="2200" dirty="0"/>
                        <a:t> a </a:t>
                      </a:r>
                      <a:r>
                        <a:rPr lang="en-US" sz="2200" dirty="0" err="1"/>
                        <a:t>zapotrzebowaniem</a:t>
                      </a:r>
                      <a:r>
                        <a:rPr lang="en-US" sz="2200" dirty="0"/>
                        <a:t> </a:t>
                      </a:r>
                      <a:r>
                        <a:rPr lang="en-US" sz="2200" dirty="0" err="1"/>
                        <a:t>miokardium</a:t>
                      </a:r>
                      <a:endParaRPr lang="en-US" sz="220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200" dirty="0"/>
                        <a:t>3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200" dirty="0" err="1"/>
                        <a:t>Zgon</a:t>
                      </a:r>
                      <a:r>
                        <a:rPr lang="en-US" sz="2200" dirty="0"/>
                        <a:t> </a:t>
                      </a:r>
                      <a:r>
                        <a:rPr lang="en-US" sz="2200" dirty="0" err="1"/>
                        <a:t>sercowy</a:t>
                      </a:r>
                      <a:r>
                        <a:rPr lang="en-US" sz="2200" dirty="0"/>
                        <a:t> w </a:t>
                      </a:r>
                      <a:r>
                        <a:rPr lang="en-US" sz="2200" dirty="0" err="1"/>
                        <a:t>następstwie</a:t>
                      </a:r>
                      <a:r>
                        <a:rPr lang="en-US" sz="2200" dirty="0"/>
                        <a:t> </a:t>
                      </a:r>
                      <a:r>
                        <a:rPr lang="en-US" sz="2200" dirty="0" err="1"/>
                        <a:t>zawału</a:t>
                      </a:r>
                      <a:endParaRPr lang="en-US" sz="220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200" dirty="0"/>
                        <a:t>4a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200" dirty="0" err="1"/>
                        <a:t>Zawał</a:t>
                      </a:r>
                      <a:r>
                        <a:rPr lang="en-US" sz="2200" dirty="0"/>
                        <a:t> </a:t>
                      </a:r>
                      <a:r>
                        <a:rPr lang="en-US" sz="2200" dirty="0" err="1"/>
                        <a:t>związany</a:t>
                      </a:r>
                      <a:r>
                        <a:rPr lang="en-US" sz="2200" dirty="0"/>
                        <a:t> z </a:t>
                      </a:r>
                      <a:r>
                        <a:rPr lang="en-US" sz="2200" dirty="0" err="1"/>
                        <a:t>przezskórną</a:t>
                      </a:r>
                      <a:r>
                        <a:rPr lang="en-US" sz="2200" dirty="0"/>
                        <a:t> </a:t>
                      </a:r>
                      <a:r>
                        <a:rPr lang="en-US" sz="2200" dirty="0" err="1"/>
                        <a:t>interwencją</a:t>
                      </a:r>
                      <a:r>
                        <a:rPr lang="en-US" sz="2200" dirty="0"/>
                        <a:t> </a:t>
                      </a:r>
                      <a:r>
                        <a:rPr lang="en-US" sz="2200" dirty="0" err="1"/>
                        <a:t>wieńcową</a:t>
                      </a:r>
                      <a:r>
                        <a:rPr lang="en-US" sz="2200" dirty="0"/>
                        <a:t> (PCI)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200" dirty="0"/>
                        <a:t>4b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200" dirty="0" err="1"/>
                        <a:t>Zawał</a:t>
                      </a:r>
                      <a:r>
                        <a:rPr lang="en-US" sz="2200" baseline="0" dirty="0"/>
                        <a:t> </a:t>
                      </a:r>
                      <a:r>
                        <a:rPr lang="en-US" sz="2200" baseline="0" dirty="0" err="1"/>
                        <a:t>związany</a:t>
                      </a:r>
                      <a:r>
                        <a:rPr lang="en-US" sz="2200" baseline="0" dirty="0"/>
                        <a:t> z </a:t>
                      </a:r>
                      <a:r>
                        <a:rPr lang="en-US" sz="2200" baseline="0" dirty="0" err="1"/>
                        <a:t>zakrzepicą</a:t>
                      </a:r>
                      <a:r>
                        <a:rPr lang="en-US" sz="2200" baseline="0" dirty="0"/>
                        <a:t> w </a:t>
                      </a:r>
                      <a:r>
                        <a:rPr lang="en-US" sz="2200" baseline="0" dirty="0" err="1"/>
                        <a:t>stencie</a:t>
                      </a:r>
                      <a:endParaRPr lang="en-US" sz="220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200" dirty="0"/>
                        <a:t>4c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200" dirty="0" err="1"/>
                        <a:t>Zawał</a:t>
                      </a:r>
                      <a:r>
                        <a:rPr lang="en-US" sz="2200" dirty="0"/>
                        <a:t> </a:t>
                      </a:r>
                      <a:r>
                        <a:rPr lang="en-US" sz="2200" dirty="0" err="1"/>
                        <a:t>związany</a:t>
                      </a:r>
                      <a:r>
                        <a:rPr lang="en-US" sz="2200" dirty="0"/>
                        <a:t> z </a:t>
                      </a:r>
                      <a:r>
                        <a:rPr lang="en-US" sz="2200" dirty="0" err="1"/>
                        <a:t>restenozą</a:t>
                      </a:r>
                      <a:r>
                        <a:rPr lang="en-US" sz="2200" dirty="0"/>
                        <a:t> </a:t>
                      </a:r>
                      <a:r>
                        <a:rPr lang="en-US" sz="2200" dirty="0" err="1"/>
                        <a:t>po</a:t>
                      </a:r>
                      <a:r>
                        <a:rPr lang="en-US" sz="2200" dirty="0"/>
                        <a:t> PCI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200" dirty="0"/>
                        <a:t>5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200" dirty="0" err="1"/>
                        <a:t>Zawał</a:t>
                      </a:r>
                      <a:r>
                        <a:rPr lang="en-US" sz="2200" dirty="0"/>
                        <a:t> </a:t>
                      </a:r>
                      <a:r>
                        <a:rPr lang="en-US" sz="2200" dirty="0" err="1"/>
                        <a:t>związany</a:t>
                      </a:r>
                      <a:r>
                        <a:rPr lang="en-US" sz="2200" dirty="0"/>
                        <a:t> z </a:t>
                      </a:r>
                      <a:r>
                        <a:rPr lang="en-US" sz="2200" dirty="0" err="1"/>
                        <a:t>pomostowaniem</a:t>
                      </a:r>
                      <a:r>
                        <a:rPr lang="en-US" sz="2200" dirty="0"/>
                        <a:t> </a:t>
                      </a:r>
                      <a:r>
                        <a:rPr lang="en-US" sz="2200" dirty="0" err="1"/>
                        <a:t>tętnic</a:t>
                      </a:r>
                      <a:r>
                        <a:rPr lang="en-US" sz="2200" dirty="0"/>
                        <a:t> </a:t>
                      </a:r>
                      <a:r>
                        <a:rPr lang="en-US" sz="2200" dirty="0" err="1"/>
                        <a:t>wieńcowych</a:t>
                      </a:r>
                      <a:r>
                        <a:rPr lang="en-US" sz="2200" dirty="0"/>
                        <a:t> (CABG)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</a:tbl>
          </a:graphicData>
        </a:graphic>
      </p:graphicFrame>
      <p:pic>
        <p:nvPicPr>
          <p:cNvPr id="5" name="Picture 3" descr="Ambox_warning_psycho.gif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2875" y="4445000"/>
            <a:ext cx="590550" cy="590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47099145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7" name="Content Placeholder 2">
            <a:extLst>
              <a:ext uri="{FF2B5EF4-FFF2-40B4-BE49-F238E27FC236}">
                <a16:creationId xmlns:a16="http://schemas.microsoft.com/office/drawing/2014/main" id="{4FE30092-A461-8C40-B02C-BC49308AFCA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1193800"/>
            <a:ext cx="8229600" cy="4876800"/>
          </a:xfrm>
        </p:spPr>
        <p:txBody>
          <a:bodyPr/>
          <a:lstStyle/>
          <a:p>
            <a:pPr marL="0" indent="0" algn="ctr" eaLnBrk="1" hangingPunct="1">
              <a:buFont typeface="Arial" panose="020B0604020202020204" pitchFamily="34" charset="0"/>
              <a:buNone/>
            </a:pPr>
            <a:r>
              <a:rPr lang="pl-PL" altLang="pl-PL" sz="3800">
                <a:solidFill>
                  <a:srgbClr val="000090"/>
                </a:solidFill>
                <a:ea typeface="ＭＳ Ｐゴシック" panose="020B0600070205080204" pitchFamily="34" charset="-128"/>
              </a:rPr>
              <a:t>Rekomendowanymi biomarkerami uszkodzenia/martwicy kardiomiocytów są </a:t>
            </a:r>
            <a:r>
              <a:rPr lang="pl-PL" altLang="pl-PL" sz="3800" b="1">
                <a:solidFill>
                  <a:srgbClr val="FF0000"/>
                </a:solidFill>
                <a:ea typeface="ＭＳ Ｐゴシック" panose="020B0600070205080204" pitchFamily="34" charset="-128"/>
              </a:rPr>
              <a:t>troponiny sercowe (cTnI, cTnT)</a:t>
            </a:r>
            <a:r>
              <a:rPr lang="pl-PL" altLang="pl-PL" sz="3800">
                <a:solidFill>
                  <a:srgbClr val="000090"/>
                </a:solidFill>
                <a:ea typeface="ＭＳ Ｐゴシック" panose="020B0600070205080204" pitchFamily="34" charset="-128"/>
              </a:rPr>
              <a:t>; badaniem alternatywnym przy braku możliwości oznaczenia cTn jest </a:t>
            </a:r>
            <a:r>
              <a:rPr lang="pl-PL" altLang="pl-PL" sz="3800" b="1">
                <a:solidFill>
                  <a:srgbClr val="FF0000"/>
                </a:solidFill>
                <a:ea typeface="ＭＳ Ｐゴシック" panose="020B0600070205080204" pitchFamily="34" charset="-128"/>
              </a:rPr>
              <a:t>CK-MB</a:t>
            </a:r>
            <a:r>
              <a:rPr lang="pl-PL" altLang="pl-PL" sz="3800" b="1" baseline="-25000">
                <a:solidFill>
                  <a:srgbClr val="FF0000"/>
                </a:solidFill>
                <a:ea typeface="ＭＳ Ｐゴシック" panose="020B0600070205080204" pitchFamily="34" charset="-128"/>
              </a:rPr>
              <a:t>mass</a:t>
            </a:r>
          </a:p>
        </p:txBody>
      </p:sp>
      <p:pic>
        <p:nvPicPr>
          <p:cNvPr id="4" name="Picture 7">
            <a:extLst>
              <a:ext uri="{FF2B5EF4-FFF2-40B4-BE49-F238E27FC236}">
                <a16:creationId xmlns:a16="http://schemas.microsoft.com/office/drawing/2014/main" id="{92D8E263-F0DC-1948-8B2F-A073692C8336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bright="-17000" contrast="5400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4904120" y="5772150"/>
            <a:ext cx="4018212" cy="103043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03623564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1EC5F04-BDCE-E24B-B707-9B9A88AF633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 wrap="square" numCol="1" anchorCtr="0" compatLnSpc="1">
            <a:prstTxWarp prst="textNoShape">
              <a:avLst/>
            </a:prstTxWarp>
          </a:bodyPr>
          <a:lstStyle/>
          <a:p>
            <a:pPr algn="ctr" eaLnBrk="1" hangingPunct="1"/>
            <a:r>
              <a:rPr lang="pl-PL" altLang="pl-PL" sz="4400">
                <a:ea typeface="ＭＳ Ｐゴシック" panose="020B0600070205080204" pitchFamily="34" charset="-128"/>
              </a:rPr>
              <a:t>Troponiny sercowe – jednostki </a:t>
            </a:r>
          </a:p>
        </p:txBody>
      </p:sp>
      <p:sp>
        <p:nvSpPr>
          <p:cNvPr id="28674" name="Content Placeholder 2">
            <a:extLst>
              <a:ext uri="{FF2B5EF4-FFF2-40B4-BE49-F238E27FC236}">
                <a16:creationId xmlns:a16="http://schemas.microsoft.com/office/drawing/2014/main" id="{FADBB2AC-D3FA-0246-AC57-C9C5D38F45E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 algn="ctr" eaLnBrk="1" hangingPunct="1">
              <a:buFont typeface="Arial" panose="020B0604020202020204" pitchFamily="34" charset="0"/>
              <a:buNone/>
            </a:pPr>
            <a:r>
              <a:rPr lang="pl-PL" altLang="pl-PL" sz="4400">
                <a:ea typeface="ＭＳ Ｐゴシック" panose="020B0600070205080204" pitchFamily="34" charset="-128"/>
              </a:rPr>
              <a:t>Stężenia troponin sercowych (cTnI, cTnT) powinny być wyrażane w </a:t>
            </a:r>
            <a:r>
              <a:rPr lang="pl-PL" altLang="pl-PL" sz="4400" b="1">
                <a:solidFill>
                  <a:srgbClr val="FF0000"/>
                </a:solidFill>
                <a:ea typeface="ＭＳ Ｐゴシック" panose="020B0600070205080204" pitchFamily="34" charset="-128"/>
              </a:rPr>
              <a:t>ng/l</a:t>
            </a:r>
            <a:r>
              <a:rPr lang="pl-PL" altLang="pl-PL" sz="4400">
                <a:ea typeface="ＭＳ Ｐゴシック" panose="020B0600070205080204" pitchFamily="34" charset="-128"/>
              </a:rPr>
              <a:t> </a:t>
            </a:r>
            <a:r>
              <a:rPr lang="pl-PL" altLang="pl-PL" sz="4400" b="1">
                <a:solidFill>
                  <a:srgbClr val="FF0000"/>
                </a:solidFill>
                <a:ea typeface="ＭＳ Ｐゴシック" panose="020B0600070205080204" pitchFamily="34" charset="-128"/>
              </a:rPr>
              <a:t>(pg/ml)</a:t>
            </a:r>
            <a:r>
              <a:rPr lang="pl-PL" altLang="pl-PL" sz="4400">
                <a:ea typeface="ＭＳ Ｐゴシック" panose="020B0600070205080204" pitchFamily="34" charset="-128"/>
              </a:rPr>
              <a:t> i </a:t>
            </a:r>
            <a:r>
              <a:rPr lang="pl-PL" altLang="pl-PL" sz="4400" b="1">
                <a:solidFill>
                  <a:srgbClr val="FF0000"/>
                </a:solidFill>
                <a:ea typeface="ＭＳ Ｐゴシック" panose="020B0600070205080204" pitchFamily="34" charset="-128"/>
              </a:rPr>
              <a:t>w liczbach całkowitych</a:t>
            </a:r>
          </a:p>
        </p:txBody>
      </p:sp>
      <p:pic>
        <p:nvPicPr>
          <p:cNvPr id="5" name="Picture 7">
            <a:extLst>
              <a:ext uri="{FF2B5EF4-FFF2-40B4-BE49-F238E27FC236}">
                <a16:creationId xmlns:a16="http://schemas.microsoft.com/office/drawing/2014/main" id="{3B0C6D19-C21A-9E4E-B40A-B87E6A0EE68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bright="-17000" contrast="5400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4904120" y="5772150"/>
            <a:ext cx="4018212" cy="103043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57220875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US" dirty="0" err="1"/>
              <a:t>Nazewnictwo</a:t>
            </a:r>
            <a:r>
              <a:rPr lang="mr-IN" dirty="0"/>
              <a:t>…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3200" i="1" dirty="0"/>
              <a:t>The 99</a:t>
            </a:r>
            <a:r>
              <a:rPr lang="en-US" sz="3200" i="1" baseline="30000" dirty="0"/>
              <a:t>th</a:t>
            </a:r>
            <a:r>
              <a:rPr lang="en-US" sz="3200" i="1" dirty="0"/>
              <a:t> percentile upper reference limit (URL)</a:t>
            </a:r>
          </a:p>
          <a:p>
            <a:endParaRPr lang="en-US" sz="3200" dirty="0"/>
          </a:p>
          <a:p>
            <a:r>
              <a:rPr lang="en-US" sz="3200" dirty="0" err="1"/>
              <a:t>Górna</a:t>
            </a:r>
            <a:r>
              <a:rPr lang="en-US" sz="3200" dirty="0"/>
              <a:t> </a:t>
            </a:r>
            <a:r>
              <a:rPr lang="en-US" sz="3200" dirty="0" err="1"/>
              <a:t>granica</a:t>
            </a:r>
            <a:r>
              <a:rPr lang="en-US" sz="3200" dirty="0"/>
              <a:t> </a:t>
            </a:r>
            <a:r>
              <a:rPr lang="en-US" sz="3200" dirty="0" err="1"/>
              <a:t>przedziału</a:t>
            </a:r>
            <a:r>
              <a:rPr lang="en-US" sz="3200" dirty="0"/>
              <a:t> </a:t>
            </a:r>
            <a:r>
              <a:rPr lang="en-US" sz="3200" dirty="0" err="1"/>
              <a:t>wartości</a:t>
            </a:r>
            <a:r>
              <a:rPr lang="en-US" sz="3200" dirty="0"/>
              <a:t> </a:t>
            </a:r>
            <a:r>
              <a:rPr lang="en-US" sz="3200" dirty="0" err="1"/>
              <a:t>referencyjnych</a:t>
            </a:r>
            <a:r>
              <a:rPr lang="en-US" sz="3200" dirty="0"/>
              <a:t> </a:t>
            </a:r>
            <a:r>
              <a:rPr lang="en-US" sz="3200" dirty="0" err="1"/>
              <a:t>na</a:t>
            </a:r>
            <a:r>
              <a:rPr lang="en-US" sz="3200" dirty="0"/>
              <a:t> </a:t>
            </a:r>
            <a:r>
              <a:rPr lang="en-US" sz="3200" dirty="0" err="1"/>
              <a:t>poziomie</a:t>
            </a:r>
            <a:r>
              <a:rPr lang="en-US" sz="3200" dirty="0"/>
              <a:t> 99. </a:t>
            </a:r>
            <a:r>
              <a:rPr lang="en-US" sz="3200" dirty="0" err="1"/>
              <a:t>percentyla</a:t>
            </a:r>
            <a:r>
              <a:rPr lang="en-US" sz="3200" dirty="0"/>
              <a:t> (99. </a:t>
            </a:r>
            <a:r>
              <a:rPr lang="en-US" sz="3200" dirty="0" err="1"/>
              <a:t>perc</a:t>
            </a:r>
            <a:r>
              <a:rPr lang="en-US" sz="3200" dirty="0"/>
              <a:t>. </a:t>
            </a:r>
            <a:r>
              <a:rPr lang="en-US" sz="3200" dirty="0" err="1"/>
              <a:t>ggpr</a:t>
            </a:r>
            <a:r>
              <a:rPr lang="en-US" sz="3200" dirty="0"/>
              <a:t>)</a:t>
            </a:r>
          </a:p>
        </p:txBody>
      </p:sp>
    </p:spTree>
    <p:extLst>
      <p:ext uri="{BB962C8B-B14F-4D97-AF65-F5344CB8AC3E}">
        <p14:creationId xmlns:p14="http://schemas.microsoft.com/office/powerpoint/2010/main" val="76630672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9400"/>
            <a:ext cx="8229600" cy="990600"/>
          </a:xfrm>
        </p:spPr>
        <p:txBody>
          <a:bodyPr/>
          <a:lstStyle/>
          <a:p>
            <a:pPr algn="ctr"/>
            <a:r>
              <a:rPr lang="en-US" dirty="0"/>
              <a:t>99. </a:t>
            </a:r>
            <a:r>
              <a:rPr lang="en-US" dirty="0" err="1"/>
              <a:t>perc</a:t>
            </a:r>
            <a:r>
              <a:rPr lang="en-US" dirty="0"/>
              <a:t>. </a:t>
            </a:r>
            <a:r>
              <a:rPr lang="en-US" dirty="0" err="1"/>
              <a:t>ggpr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77800" y="1193800"/>
            <a:ext cx="8826500" cy="4876800"/>
          </a:xfrm>
        </p:spPr>
        <p:txBody>
          <a:bodyPr>
            <a:normAutofit lnSpcReduction="10000"/>
          </a:bodyPr>
          <a:lstStyle/>
          <a:p>
            <a:r>
              <a:rPr lang="en-US" dirty="0" err="1">
                <a:solidFill>
                  <a:srgbClr val="000090"/>
                </a:solidFill>
              </a:rPr>
              <a:t>Rekomendowana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wartość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decyzyjna</a:t>
            </a:r>
            <a:r>
              <a:rPr lang="en-US" dirty="0">
                <a:solidFill>
                  <a:srgbClr val="000090"/>
                </a:solidFill>
              </a:rPr>
              <a:t>, </a:t>
            </a:r>
            <a:r>
              <a:rPr lang="en-US" dirty="0" err="1">
                <a:solidFill>
                  <a:srgbClr val="000090"/>
                </a:solidFill>
              </a:rPr>
              <a:t>określana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odrębnie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dla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każdej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metody</a:t>
            </a:r>
            <a:r>
              <a:rPr lang="en-US" dirty="0">
                <a:solidFill>
                  <a:srgbClr val="000090"/>
                </a:solidFill>
              </a:rPr>
              <a:t>/</a:t>
            </a:r>
            <a:r>
              <a:rPr lang="en-US" dirty="0" err="1">
                <a:solidFill>
                  <a:srgbClr val="000090"/>
                </a:solidFill>
              </a:rPr>
              <a:t>testu</a:t>
            </a:r>
            <a:r>
              <a:rPr lang="en-US" dirty="0">
                <a:solidFill>
                  <a:srgbClr val="000090"/>
                </a:solidFill>
              </a:rPr>
              <a:t>; </a:t>
            </a:r>
            <a:r>
              <a:rPr lang="en-US" dirty="0" err="1">
                <a:solidFill>
                  <a:srgbClr val="000090"/>
                </a:solidFill>
              </a:rPr>
              <a:t>źródło</a:t>
            </a:r>
            <a:r>
              <a:rPr lang="en-US" dirty="0">
                <a:solidFill>
                  <a:srgbClr val="000090"/>
                </a:solidFill>
              </a:rPr>
              <a:t>: </a:t>
            </a:r>
            <a:r>
              <a:rPr lang="en-US" dirty="0" err="1">
                <a:solidFill>
                  <a:srgbClr val="000090"/>
                </a:solidFill>
              </a:rPr>
              <a:t>materiały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producentów</a:t>
            </a:r>
            <a:r>
              <a:rPr lang="en-US" dirty="0">
                <a:solidFill>
                  <a:srgbClr val="000090"/>
                </a:solidFill>
              </a:rPr>
              <a:t>, </a:t>
            </a:r>
            <a:r>
              <a:rPr lang="en-US" dirty="0" err="1">
                <a:solidFill>
                  <a:srgbClr val="000090"/>
                </a:solidFill>
              </a:rPr>
              <a:t>recenzowae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publikacje</a:t>
            </a:r>
            <a:r>
              <a:rPr lang="en-US" dirty="0">
                <a:solidFill>
                  <a:srgbClr val="000090"/>
                </a:solidFill>
              </a:rPr>
              <a:t>, str. </a:t>
            </a:r>
            <a:r>
              <a:rPr lang="en-US" dirty="0" err="1">
                <a:solidFill>
                  <a:srgbClr val="000090"/>
                </a:solidFill>
              </a:rPr>
              <a:t>Internetowa</a:t>
            </a:r>
            <a:r>
              <a:rPr lang="en-US" dirty="0">
                <a:solidFill>
                  <a:srgbClr val="000090"/>
                </a:solidFill>
              </a:rPr>
              <a:t> IFCC</a:t>
            </a:r>
          </a:p>
          <a:p>
            <a:r>
              <a:rPr lang="en-US" dirty="0" err="1">
                <a:solidFill>
                  <a:srgbClr val="000090"/>
                </a:solidFill>
              </a:rPr>
              <a:t>Konieczna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kontrola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jakości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analitycznej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na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poziomie</a:t>
            </a:r>
            <a:r>
              <a:rPr lang="en-US" dirty="0">
                <a:solidFill>
                  <a:srgbClr val="000090"/>
                </a:solidFill>
              </a:rPr>
              <a:t> 99. </a:t>
            </a:r>
            <a:r>
              <a:rPr lang="en-US" dirty="0" err="1">
                <a:solidFill>
                  <a:srgbClr val="000090"/>
                </a:solidFill>
              </a:rPr>
              <a:t>perc</a:t>
            </a:r>
            <a:r>
              <a:rPr lang="en-US" dirty="0">
                <a:solidFill>
                  <a:srgbClr val="000090"/>
                </a:solidFill>
              </a:rPr>
              <a:t>. </a:t>
            </a:r>
            <a:r>
              <a:rPr lang="en-US" dirty="0" err="1">
                <a:solidFill>
                  <a:srgbClr val="000090"/>
                </a:solidFill>
              </a:rPr>
              <a:t>ggpr</a:t>
            </a:r>
            <a:r>
              <a:rPr lang="en-US" dirty="0">
                <a:solidFill>
                  <a:srgbClr val="000090"/>
                </a:solidFill>
              </a:rPr>
              <a:t> </a:t>
            </a:r>
          </a:p>
          <a:p>
            <a:r>
              <a:rPr lang="en-US" dirty="0" err="1">
                <a:solidFill>
                  <a:srgbClr val="000090"/>
                </a:solidFill>
              </a:rPr>
              <a:t>Brak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rekomendacji</a:t>
            </a:r>
            <a:r>
              <a:rPr lang="en-US" dirty="0">
                <a:solidFill>
                  <a:srgbClr val="000090"/>
                </a:solidFill>
              </a:rPr>
              <a:t> / </a:t>
            </a:r>
            <a:r>
              <a:rPr lang="en-US" dirty="0" err="1">
                <a:solidFill>
                  <a:srgbClr val="000090"/>
                </a:solidFill>
              </a:rPr>
              <a:t>stanowiska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eksertów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na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temat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wyznaczania</a:t>
            </a:r>
            <a:r>
              <a:rPr lang="en-US" dirty="0">
                <a:solidFill>
                  <a:srgbClr val="000090"/>
                </a:solidFill>
              </a:rPr>
              <a:t> 99. </a:t>
            </a:r>
            <a:r>
              <a:rPr lang="en-US" dirty="0" err="1">
                <a:solidFill>
                  <a:srgbClr val="000090"/>
                </a:solidFill>
              </a:rPr>
              <a:t>perc</a:t>
            </a:r>
            <a:r>
              <a:rPr lang="en-US" dirty="0">
                <a:solidFill>
                  <a:srgbClr val="000090"/>
                </a:solidFill>
              </a:rPr>
              <a:t>. </a:t>
            </a:r>
            <a:r>
              <a:rPr lang="en-US" dirty="0" err="1">
                <a:solidFill>
                  <a:srgbClr val="000090"/>
                </a:solidFill>
              </a:rPr>
              <a:t>ggpr</a:t>
            </a:r>
            <a:r>
              <a:rPr lang="en-US" dirty="0">
                <a:solidFill>
                  <a:srgbClr val="000090"/>
                </a:solidFill>
              </a:rPr>
              <a:t>, w </a:t>
            </a:r>
            <a:r>
              <a:rPr lang="en-US" dirty="0" err="1">
                <a:solidFill>
                  <a:srgbClr val="000090"/>
                </a:solidFill>
              </a:rPr>
              <a:t>tym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dobobu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populacji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referencyjnej</a:t>
            </a:r>
            <a:endParaRPr lang="en-US" dirty="0">
              <a:solidFill>
                <a:srgbClr val="000090"/>
              </a:solidFill>
            </a:endParaRPr>
          </a:p>
          <a:p>
            <a:r>
              <a:rPr lang="en-US" dirty="0" err="1">
                <a:solidFill>
                  <a:srgbClr val="000090"/>
                </a:solidFill>
              </a:rPr>
              <a:t>Wzrost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wartości</a:t>
            </a:r>
            <a:r>
              <a:rPr lang="en-US" dirty="0">
                <a:solidFill>
                  <a:srgbClr val="000090"/>
                </a:solidFill>
              </a:rPr>
              <a:t> 99. </a:t>
            </a:r>
            <a:r>
              <a:rPr lang="en-US" dirty="0" err="1">
                <a:solidFill>
                  <a:srgbClr val="000090"/>
                </a:solidFill>
              </a:rPr>
              <a:t>perc</a:t>
            </a:r>
            <a:r>
              <a:rPr lang="en-US" dirty="0">
                <a:solidFill>
                  <a:srgbClr val="000090"/>
                </a:solidFill>
              </a:rPr>
              <a:t>. </a:t>
            </a:r>
            <a:r>
              <a:rPr lang="en-US" dirty="0" err="1">
                <a:solidFill>
                  <a:srgbClr val="000090"/>
                </a:solidFill>
              </a:rPr>
              <a:t>ggpr</a:t>
            </a:r>
            <a:r>
              <a:rPr lang="en-US" dirty="0">
                <a:solidFill>
                  <a:srgbClr val="000090"/>
                </a:solidFill>
              </a:rPr>
              <a:t> z </a:t>
            </a:r>
            <a:r>
              <a:rPr lang="en-US" dirty="0" err="1">
                <a:solidFill>
                  <a:srgbClr val="000090"/>
                </a:solidFill>
              </a:rPr>
              <a:t>wiekiem</a:t>
            </a:r>
            <a:r>
              <a:rPr lang="en-US" dirty="0">
                <a:solidFill>
                  <a:srgbClr val="000090"/>
                </a:solidFill>
              </a:rPr>
              <a:t> [</a:t>
            </a:r>
            <a:r>
              <a:rPr lang="en-US" dirty="0" err="1">
                <a:solidFill>
                  <a:srgbClr val="000090"/>
                </a:solidFill>
              </a:rPr>
              <a:t>choroby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współistniejące</a:t>
            </a:r>
            <a:r>
              <a:rPr lang="en-US" dirty="0">
                <a:solidFill>
                  <a:srgbClr val="000090"/>
                </a:solidFill>
              </a:rPr>
              <a:t>] </a:t>
            </a:r>
            <a:r>
              <a:rPr lang="en-US" dirty="0">
                <a:solidFill>
                  <a:srgbClr val="000090"/>
                </a:solidFill>
                <a:sym typeface="Wingdings"/>
              </a:rPr>
              <a:t> </a:t>
            </a:r>
            <a:r>
              <a:rPr lang="en-US" dirty="0" err="1">
                <a:solidFill>
                  <a:srgbClr val="000090"/>
                </a:solidFill>
                <a:sym typeface="Wingdings"/>
              </a:rPr>
              <a:t>nie</a:t>
            </a:r>
            <a:r>
              <a:rPr lang="en-US" dirty="0">
                <a:solidFill>
                  <a:srgbClr val="000090"/>
                </a:solidFill>
                <a:sym typeface="Wingdings"/>
              </a:rPr>
              <a:t> </a:t>
            </a:r>
            <a:r>
              <a:rPr lang="en-US" dirty="0" err="1">
                <a:solidFill>
                  <a:srgbClr val="000090"/>
                </a:solidFill>
                <a:sym typeface="Wingdings"/>
              </a:rPr>
              <a:t>zaleca</a:t>
            </a:r>
            <a:r>
              <a:rPr lang="en-US" dirty="0">
                <a:solidFill>
                  <a:srgbClr val="000090"/>
                </a:solidFill>
                <a:sym typeface="Wingdings"/>
              </a:rPr>
              <a:t> </a:t>
            </a:r>
            <a:r>
              <a:rPr lang="en-US" dirty="0" err="1">
                <a:solidFill>
                  <a:srgbClr val="000090"/>
                </a:solidFill>
                <a:sym typeface="Wingdings"/>
              </a:rPr>
              <a:t>się</a:t>
            </a:r>
            <a:r>
              <a:rPr lang="en-US" dirty="0">
                <a:solidFill>
                  <a:srgbClr val="000090"/>
                </a:solidFill>
                <a:sym typeface="Wingdings"/>
              </a:rPr>
              <a:t> </a:t>
            </a:r>
            <a:r>
              <a:rPr lang="en-US" dirty="0" err="1">
                <a:solidFill>
                  <a:srgbClr val="000090"/>
                </a:solidFill>
                <a:sym typeface="Wingdings"/>
              </a:rPr>
              <a:t>zależnych</a:t>
            </a:r>
            <a:r>
              <a:rPr lang="en-US" dirty="0">
                <a:solidFill>
                  <a:srgbClr val="000090"/>
                </a:solidFill>
                <a:sym typeface="Wingdings"/>
              </a:rPr>
              <a:t> od </a:t>
            </a:r>
            <a:r>
              <a:rPr lang="en-US" dirty="0" err="1">
                <a:solidFill>
                  <a:srgbClr val="000090"/>
                </a:solidFill>
                <a:sym typeface="Wingdings"/>
              </a:rPr>
              <a:t>wieku</a:t>
            </a:r>
            <a:r>
              <a:rPr lang="en-US" dirty="0">
                <a:solidFill>
                  <a:srgbClr val="000090"/>
                </a:solidFill>
                <a:sym typeface="Wingdings"/>
              </a:rPr>
              <a:t> </a:t>
            </a:r>
            <a:r>
              <a:rPr lang="en-US" dirty="0" err="1">
                <a:solidFill>
                  <a:srgbClr val="000090"/>
                </a:solidFill>
                <a:sym typeface="Wingdings"/>
              </a:rPr>
              <a:t>wartości</a:t>
            </a:r>
            <a:r>
              <a:rPr lang="en-US" dirty="0">
                <a:solidFill>
                  <a:srgbClr val="000090"/>
                </a:solidFill>
                <a:sym typeface="Wingdings"/>
              </a:rPr>
              <a:t> </a:t>
            </a:r>
            <a:r>
              <a:rPr lang="en-US" dirty="0" err="1">
                <a:solidFill>
                  <a:srgbClr val="000090"/>
                </a:solidFill>
                <a:sym typeface="Wingdings"/>
              </a:rPr>
              <a:t>decyzyjnych</a:t>
            </a:r>
            <a:endParaRPr lang="en-US" dirty="0">
              <a:solidFill>
                <a:srgbClr val="000090"/>
              </a:solidFill>
              <a:sym typeface="Wingdings"/>
            </a:endParaRPr>
          </a:p>
          <a:p>
            <a:r>
              <a:rPr lang="en-US" dirty="0" err="1">
                <a:solidFill>
                  <a:srgbClr val="000090"/>
                </a:solidFill>
                <a:sym typeface="Wingdings"/>
              </a:rPr>
              <a:t>Dla</a:t>
            </a:r>
            <a:r>
              <a:rPr lang="en-US" dirty="0">
                <a:solidFill>
                  <a:srgbClr val="000090"/>
                </a:solidFill>
                <a:sym typeface="Wingdings"/>
              </a:rPr>
              <a:t> </a:t>
            </a:r>
            <a:r>
              <a:rPr lang="en-US" dirty="0" err="1">
                <a:solidFill>
                  <a:srgbClr val="000090"/>
                </a:solidFill>
                <a:sym typeface="Wingdings"/>
              </a:rPr>
              <a:t>hs-cTn</a:t>
            </a:r>
            <a:r>
              <a:rPr lang="en-US" dirty="0">
                <a:solidFill>
                  <a:srgbClr val="000090"/>
                </a:solidFill>
                <a:sym typeface="Wingdings"/>
              </a:rPr>
              <a:t> </a:t>
            </a:r>
            <a:r>
              <a:rPr lang="en-US" dirty="0" err="1">
                <a:solidFill>
                  <a:srgbClr val="000090"/>
                </a:solidFill>
                <a:sym typeface="Wingdings"/>
              </a:rPr>
              <a:t>zalecane</a:t>
            </a:r>
            <a:r>
              <a:rPr lang="en-US" dirty="0">
                <a:solidFill>
                  <a:srgbClr val="000090"/>
                </a:solidFill>
                <a:sym typeface="Wingdings"/>
              </a:rPr>
              <a:t> </a:t>
            </a:r>
            <a:r>
              <a:rPr lang="en-US" dirty="0" err="1">
                <a:solidFill>
                  <a:srgbClr val="000090"/>
                </a:solidFill>
                <a:sym typeface="Wingdings"/>
              </a:rPr>
              <a:t>są</a:t>
            </a:r>
            <a:r>
              <a:rPr lang="en-US" dirty="0">
                <a:solidFill>
                  <a:srgbClr val="000090"/>
                </a:solidFill>
                <a:sym typeface="Wingdings"/>
              </a:rPr>
              <a:t> </a:t>
            </a:r>
            <a:r>
              <a:rPr lang="en-US" dirty="0" err="1">
                <a:solidFill>
                  <a:srgbClr val="000090"/>
                </a:solidFill>
                <a:sym typeface="Wingdings"/>
              </a:rPr>
              <a:t>wartości</a:t>
            </a:r>
            <a:r>
              <a:rPr lang="en-US" dirty="0">
                <a:solidFill>
                  <a:srgbClr val="000090"/>
                </a:solidFill>
                <a:sym typeface="Wingdings"/>
              </a:rPr>
              <a:t> </a:t>
            </a:r>
            <a:r>
              <a:rPr lang="en-US" dirty="0">
                <a:solidFill>
                  <a:srgbClr val="000090"/>
                </a:solidFill>
              </a:rPr>
              <a:t>99. </a:t>
            </a:r>
            <a:r>
              <a:rPr lang="en-US" dirty="0" err="1">
                <a:solidFill>
                  <a:srgbClr val="000090"/>
                </a:solidFill>
              </a:rPr>
              <a:t>perc</a:t>
            </a:r>
            <a:r>
              <a:rPr lang="en-US" dirty="0">
                <a:solidFill>
                  <a:srgbClr val="000090"/>
                </a:solidFill>
              </a:rPr>
              <a:t>. </a:t>
            </a:r>
            <a:r>
              <a:rPr lang="en-US" dirty="0" err="1">
                <a:solidFill>
                  <a:srgbClr val="000090"/>
                </a:solidFill>
              </a:rPr>
              <a:t>ggpr</a:t>
            </a:r>
            <a:r>
              <a:rPr lang="en-US" dirty="0">
                <a:solidFill>
                  <a:srgbClr val="000090"/>
                </a:solidFill>
                <a:sym typeface="Wingdings"/>
              </a:rPr>
              <a:t> </a:t>
            </a:r>
            <a:r>
              <a:rPr lang="en-US" dirty="0" err="1">
                <a:solidFill>
                  <a:srgbClr val="000090"/>
                </a:solidFill>
                <a:sym typeface="Wingdings"/>
              </a:rPr>
              <a:t>zależne</a:t>
            </a:r>
            <a:r>
              <a:rPr lang="en-US" dirty="0">
                <a:solidFill>
                  <a:srgbClr val="000090"/>
                </a:solidFill>
                <a:sym typeface="Wingdings"/>
              </a:rPr>
              <a:t> od </a:t>
            </a:r>
            <a:r>
              <a:rPr lang="en-US" dirty="0" err="1">
                <a:solidFill>
                  <a:srgbClr val="000090"/>
                </a:solidFill>
                <a:sym typeface="Wingdings"/>
              </a:rPr>
              <a:t>płci</a:t>
            </a:r>
            <a:endParaRPr lang="en-US" dirty="0">
              <a:solidFill>
                <a:srgbClr val="000090"/>
              </a:solidFill>
            </a:endParaRP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bright="-17000" contrast="5400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6305550" y="6085560"/>
            <a:ext cx="2796055" cy="71702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36739791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817" name="Content Placeholder 1">
            <a:extLst>
              <a:ext uri="{FF2B5EF4-FFF2-40B4-BE49-F238E27FC236}">
                <a16:creationId xmlns:a16="http://schemas.microsoft.com/office/drawing/2014/main" id="{945EE1C7-2324-324C-926C-A95C81D99E2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1481138"/>
            <a:ext cx="8610600" cy="4525962"/>
          </a:xfrm>
        </p:spPr>
        <p:txBody>
          <a:bodyPr/>
          <a:lstStyle/>
          <a:p>
            <a:pPr eaLnBrk="1" hangingPunct="1"/>
            <a:endParaRPr lang="pl-PL" altLang="pl-PL" sz="2800" dirty="0">
              <a:ea typeface="ＭＳ Ｐゴシック" panose="020B0600070205080204" pitchFamily="34" charset="-128"/>
            </a:endParaRPr>
          </a:p>
          <a:p>
            <a:pPr marL="0" indent="0" eaLnBrk="1" hangingPunct="1">
              <a:buNone/>
            </a:pPr>
            <a:r>
              <a:rPr lang="pl-PL" altLang="pl-PL" sz="2800" b="1" dirty="0">
                <a:solidFill>
                  <a:srgbClr val="FF0000"/>
                </a:solidFill>
                <a:ea typeface="ＭＳ Ｐゴシック" panose="020B0600070205080204" pitchFamily="34" charset="-128"/>
              </a:rPr>
              <a:t>ZALEŻNY OD ALGORYTMU DIAGNOSTYCZNEGO</a:t>
            </a:r>
          </a:p>
          <a:p>
            <a:pPr eaLnBrk="1" hangingPunct="1"/>
            <a:r>
              <a:rPr lang="pl-PL" altLang="pl-PL" sz="2800" dirty="0">
                <a:ea typeface="ＭＳ Ｐゴシック" panose="020B0600070205080204" pitchFamily="34" charset="-128"/>
              </a:rPr>
              <a:t>w chwili przyjęcia</a:t>
            </a:r>
          </a:p>
          <a:p>
            <a:pPr eaLnBrk="1" hangingPunct="1"/>
            <a:endParaRPr lang="en-US" altLang="pl-PL" sz="2800" dirty="0">
              <a:ea typeface="ＭＳ Ｐゴシック" panose="020B0600070205080204" pitchFamily="34" charset="-128"/>
            </a:endParaRPr>
          </a:p>
          <a:p>
            <a:pPr eaLnBrk="1" hangingPunct="1"/>
            <a:r>
              <a:rPr lang="en-US" altLang="pl-PL" sz="2800" dirty="0" err="1">
                <a:ea typeface="ＭＳ Ｐゴシック" panose="020B0600070205080204" pitchFamily="34" charset="-128"/>
              </a:rPr>
              <a:t>powtórne</a:t>
            </a:r>
            <a:r>
              <a:rPr lang="en-US" altLang="pl-PL" sz="2800" dirty="0">
                <a:ea typeface="ＭＳ Ｐゴシック" panose="020B0600070205080204" pitchFamily="34" charset="-128"/>
              </a:rPr>
              <a:t> </a:t>
            </a:r>
            <a:r>
              <a:rPr lang="en-US" altLang="pl-PL" sz="2800" dirty="0" err="1">
                <a:ea typeface="ＭＳ Ｐゴシック" panose="020B0600070205080204" pitchFamily="34" charset="-128"/>
              </a:rPr>
              <a:t>oznaczenie</a:t>
            </a:r>
            <a:r>
              <a:rPr lang="en-US" altLang="pl-PL" sz="2800" dirty="0">
                <a:ea typeface="ＭＳ Ｐゴシック" panose="020B0600070205080204" pitchFamily="34" charset="-128"/>
              </a:rPr>
              <a:t> p</a:t>
            </a:r>
            <a:r>
              <a:rPr lang="pl-PL" altLang="pl-PL" sz="2800" dirty="0">
                <a:ea typeface="ＭＳ Ｐゴシック" panose="020B0600070205080204" pitchFamily="34" charset="-128"/>
              </a:rPr>
              <a:t>o 1-3 godz. </a:t>
            </a:r>
          </a:p>
          <a:p>
            <a:pPr eaLnBrk="1" hangingPunct="1"/>
            <a:endParaRPr lang="en-US" altLang="pl-PL" sz="2800" dirty="0">
              <a:ea typeface="ＭＳ Ｐゴシック" panose="020B0600070205080204" pitchFamily="34" charset="-128"/>
            </a:endParaRPr>
          </a:p>
          <a:p>
            <a:pPr eaLnBrk="1" hangingPunct="1"/>
            <a:r>
              <a:rPr lang="en-US" altLang="pl-PL" sz="2800" dirty="0">
                <a:ea typeface="ＭＳ Ｐゴシック" panose="020B0600070205080204" pitchFamily="34" charset="-128"/>
              </a:rPr>
              <a:t>p</a:t>
            </a:r>
            <a:r>
              <a:rPr lang="pl-PL" altLang="pl-PL" sz="2800" dirty="0" err="1">
                <a:ea typeface="ＭＳ Ｐゴシック" panose="020B0600070205080204" pitchFamily="34" charset="-128"/>
              </a:rPr>
              <a:t>óźniejsze</a:t>
            </a:r>
            <a:r>
              <a:rPr lang="pl-PL" altLang="pl-PL" sz="2800" dirty="0">
                <a:ea typeface="ＭＳ Ｐゴシック" panose="020B0600070205080204" pitchFamily="34" charset="-128"/>
              </a:rPr>
              <a:t> oznaczenia przy powtarzających się epizodach niedokrwienia lub gdy niejasny jest czas wystąpienia objawów</a:t>
            </a:r>
          </a:p>
          <a:p>
            <a:pPr eaLnBrk="1" hangingPunct="1"/>
            <a:endParaRPr lang="en-US" altLang="pl-PL" sz="2800" dirty="0">
              <a:ea typeface="ＭＳ Ｐゴシック" panose="020B0600070205080204" pitchFamily="34" charset="-128"/>
            </a:endParaRP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6C3050EB-3D3A-8641-920C-886CBA479B0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6200" y="744538"/>
            <a:ext cx="8991600" cy="1143000"/>
          </a:xfrm>
        </p:spPr>
        <p:txBody>
          <a:bodyPr>
            <a:no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/>
          <a:p>
            <a:pPr algn="ctr" eaLnBrk="1" fontAlgn="auto" hangingPunct="1">
              <a:spcAft>
                <a:spcPts val="0"/>
              </a:spcAft>
              <a:defRPr/>
            </a:pPr>
            <a:r>
              <a:rPr lang="pl-PL" dirty="0">
                <a:ea typeface="+mj-ea"/>
                <a:cs typeface="+mj-cs"/>
              </a:rPr>
              <a:t>cTn w diagnostyce OZW </a:t>
            </a:r>
            <a:br>
              <a:rPr lang="pl-PL" dirty="0">
                <a:ea typeface="+mj-ea"/>
                <a:cs typeface="+mj-cs"/>
              </a:rPr>
            </a:br>
            <a:r>
              <a:rPr lang="en-US" dirty="0">
                <a:ea typeface="+mj-ea"/>
                <a:cs typeface="+mj-cs"/>
              </a:rPr>
              <a:t>–</a:t>
            </a:r>
            <a:r>
              <a:rPr lang="pl-PL" dirty="0">
                <a:ea typeface="+mj-ea"/>
                <a:cs typeface="+mj-cs"/>
              </a:rPr>
              <a:t> czas pobierania próbek krwi </a:t>
            </a:r>
            <a:br>
              <a:rPr lang="pl-PL" dirty="0">
                <a:ea typeface="+mj-ea"/>
                <a:cs typeface="+mj-cs"/>
              </a:rPr>
            </a:br>
            <a:endParaRPr lang="pl-PL" dirty="0">
              <a:ea typeface="+mj-ea"/>
              <a:cs typeface="+mj-cs"/>
            </a:endParaRPr>
          </a:p>
        </p:txBody>
      </p:sp>
      <p:pic>
        <p:nvPicPr>
          <p:cNvPr id="5" name="Picture 7">
            <a:extLst>
              <a:ext uri="{FF2B5EF4-FFF2-40B4-BE49-F238E27FC236}">
                <a16:creationId xmlns:a16="http://schemas.microsoft.com/office/drawing/2014/main" id="{59FF8513-D892-4643-985D-4EB1C5A0D506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bright="-17000" contrast="5400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4904120" y="5772150"/>
            <a:ext cx="4018212" cy="103043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57867810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841" name="Content Placeholder 1">
            <a:extLst>
              <a:ext uri="{FF2B5EF4-FFF2-40B4-BE49-F238E27FC236}">
                <a16:creationId xmlns:a16="http://schemas.microsoft.com/office/drawing/2014/main" id="{0D89322D-96AA-9745-A2CF-021DDB0EC4C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343400" y="1841500"/>
            <a:ext cx="4648200" cy="4525963"/>
          </a:xfrm>
        </p:spPr>
        <p:txBody>
          <a:bodyPr/>
          <a:lstStyle/>
          <a:p>
            <a:pPr marL="457200" indent="-457200">
              <a:spcAft>
                <a:spcPts val="1200"/>
              </a:spcAft>
            </a:pPr>
            <a:r>
              <a:rPr lang="pl-PL" altLang="pl-PL" sz="2100" dirty="0">
                <a:solidFill>
                  <a:srgbClr val="000090"/>
                </a:solidFill>
                <a:ea typeface="ＭＳ Ｐゴシック" panose="020B0600070205080204" pitchFamily="34" charset="-128"/>
              </a:rPr>
              <a:t>Oznaczenia markerów sercowych powinny być wykonywane w laboratorium  z zachowaniem TAT </a:t>
            </a:r>
            <a:r>
              <a:rPr lang="pl-PL" altLang="pl-PL" sz="2100" b="1" dirty="0">
                <a:solidFill>
                  <a:srgbClr val="FF0000"/>
                </a:solidFill>
                <a:ea typeface="ＭＳ Ｐゴシック" panose="020B0600070205080204" pitchFamily="34" charset="-128"/>
              </a:rPr>
              <a:t>&lt;1 h, optymalnie ≤30 min.</a:t>
            </a:r>
          </a:p>
          <a:p>
            <a:pPr marL="457200" indent="-457200">
              <a:spcAft>
                <a:spcPts val="1200"/>
              </a:spcAft>
            </a:pPr>
            <a:r>
              <a:rPr lang="pl-PL" altLang="pl-PL" sz="2100" dirty="0">
                <a:solidFill>
                  <a:srgbClr val="000090"/>
                </a:solidFill>
                <a:ea typeface="ＭＳ Ｐゴシック" panose="020B0600070205080204" pitchFamily="34" charset="-128"/>
              </a:rPr>
              <a:t>W </a:t>
            </a:r>
            <a:r>
              <a:rPr lang="pl-PL" altLang="pl-PL" sz="2100" dirty="0" err="1">
                <a:solidFill>
                  <a:srgbClr val="000090"/>
                </a:solidFill>
                <a:ea typeface="ＭＳ Ｐゴシック" panose="020B0600070205080204" pitchFamily="34" charset="-128"/>
              </a:rPr>
              <a:t>przypadkach,gdy</a:t>
            </a:r>
            <a:r>
              <a:rPr lang="pl-PL" altLang="pl-PL" sz="2100" dirty="0">
                <a:solidFill>
                  <a:srgbClr val="000090"/>
                </a:solidFill>
                <a:ea typeface="ＭＳ Ｐゴシック" panose="020B0600070205080204" pitchFamily="34" charset="-128"/>
              </a:rPr>
              <a:t> nie </a:t>
            </a:r>
            <a:br>
              <a:rPr lang="pl-PL" altLang="pl-PL" sz="2100" dirty="0">
                <a:solidFill>
                  <a:srgbClr val="000090"/>
                </a:solidFill>
                <a:ea typeface="ＭＳ Ｐゴシック" panose="020B0600070205080204" pitchFamily="34" charset="-128"/>
              </a:rPr>
            </a:br>
            <a:r>
              <a:rPr lang="pl-PL" altLang="pl-PL" sz="2100" dirty="0">
                <a:solidFill>
                  <a:srgbClr val="000090"/>
                </a:solidFill>
                <a:ea typeface="ＭＳ Ｐゴシック" panose="020B0600070205080204" pitchFamily="34" charset="-128"/>
              </a:rPr>
              <a:t>można zapewnić TAT ~1 h, oznaczenia markerów sercowych powinny być wykonywane w trybie POCT.</a:t>
            </a:r>
          </a:p>
          <a:p>
            <a:pPr marL="457200" indent="-457200"/>
            <a:endParaRPr lang="pl-PL" altLang="pl-PL" sz="2100" dirty="0">
              <a:ea typeface="ＭＳ Ｐゴシック" panose="020B0600070205080204" pitchFamily="34" charset="-128"/>
            </a:endParaRP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DDAED41E-7916-9D4A-A74C-D9D70C1D278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367060"/>
            <a:ext cx="8991600" cy="1143000"/>
          </a:xfrm>
        </p:spPr>
        <p:txBody>
          <a:bodyPr>
            <a:no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/>
          <a:p>
            <a:pPr algn="ctr">
              <a:defRPr/>
            </a:pPr>
            <a:r>
              <a:rPr lang="pl-PL" sz="3600" dirty="0">
                <a:solidFill>
                  <a:srgbClr val="DA1F28"/>
                </a:solidFill>
              </a:rPr>
              <a:t>Troponiny sercowe - czas oczekiwania na wynik  </a:t>
            </a:r>
            <a:r>
              <a:rPr lang="pl-PL" sz="3600" i="1" dirty="0" err="1">
                <a:solidFill>
                  <a:srgbClr val="DA1F28"/>
                </a:solidFill>
              </a:rPr>
              <a:t>turn-around</a:t>
            </a:r>
            <a:r>
              <a:rPr lang="pl-PL" sz="3600" i="1" dirty="0">
                <a:solidFill>
                  <a:srgbClr val="DA1F28"/>
                </a:solidFill>
              </a:rPr>
              <a:t> time –</a:t>
            </a:r>
            <a:r>
              <a:rPr lang="pl-PL" sz="3600" dirty="0">
                <a:solidFill>
                  <a:srgbClr val="DA1F28"/>
                </a:solidFill>
              </a:rPr>
              <a:t> TAT)</a:t>
            </a:r>
          </a:p>
        </p:txBody>
      </p:sp>
      <p:pic>
        <p:nvPicPr>
          <p:cNvPr id="35843" name="Picture 3">
            <a:extLst>
              <a:ext uri="{FF2B5EF4-FFF2-40B4-BE49-F238E27FC236}">
                <a16:creationId xmlns:a16="http://schemas.microsoft.com/office/drawing/2014/main" id="{C9DB4616-7FBB-5D4A-AA38-8735C3859370}"/>
              </a:ext>
            </a:extLst>
          </p:cNvPr>
          <p:cNvPicPr>
            <a:picLocks noChangeAspect="1"/>
          </p:cNvPicPr>
          <p:nvPr/>
        </p:nvPicPr>
        <p:blipFill>
          <a:blip r:embed="rId2">
            <a:lum bright="-42000" contrast="66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9600" y="1689100"/>
            <a:ext cx="3124200" cy="44386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405041428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22DE1CC1-61E5-5A43-8084-56D57EE450E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51520" y="116632"/>
            <a:ext cx="8712968" cy="1143000"/>
          </a:xfrm>
        </p:spPr>
        <p:txBody>
          <a:bodyPr>
            <a:normAutofit/>
            <a:scene3d>
              <a:camera prst="orthographicFront"/>
              <a:lightRig rig="soft" dir="t"/>
            </a:scene3d>
          </a:bodyPr>
          <a:lstStyle/>
          <a:p>
            <a:pPr algn="ctr" eaLnBrk="1" fontAlgn="auto" hangingPunct="1">
              <a:spcAft>
                <a:spcPts val="0"/>
              </a:spcAft>
              <a:defRPr/>
            </a:pPr>
            <a:r>
              <a:rPr lang="pl-PL" dirty="0">
                <a:ea typeface="+mj-ea"/>
                <a:cs typeface="+mj-cs"/>
              </a:rPr>
              <a:t>Troponiny sercowe – POCT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E066E9AA-A52D-0C42-97F5-1BD9CE89F989}"/>
              </a:ext>
            </a:extLst>
          </p:cNvPr>
          <p:cNvSpPr txBox="1"/>
          <p:nvPr/>
        </p:nvSpPr>
        <p:spPr>
          <a:xfrm>
            <a:off x="139699" y="5328473"/>
            <a:ext cx="3601027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37931725" indent="-37474525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9144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1371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18288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800" dirty="0" err="1"/>
              <a:t>iSTAT</a:t>
            </a:r>
            <a:r>
              <a:rPr lang="en-US" sz="2800" dirty="0"/>
              <a:t> (Abbott</a:t>
            </a:r>
            <a:r>
              <a:rPr lang="en-US" sz="2800" u="sng" dirty="0"/>
              <a:t>/</a:t>
            </a:r>
            <a:r>
              <a:rPr lang="en-US" sz="2800" dirty="0" err="1"/>
              <a:t>Alinity</a:t>
            </a:r>
            <a:r>
              <a:rPr lang="en-US" sz="2800" dirty="0"/>
              <a:t>)</a:t>
            </a:r>
            <a:r>
              <a:rPr lang="pl-PL" sz="2800" dirty="0"/>
              <a:t> </a:t>
            </a:r>
            <a:endParaRPr lang="pl-PL" sz="2800" dirty="0">
              <a:latin typeface="+mn-lt"/>
            </a:endParaRP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ACD1DB2B-BD6A-4A4C-AC6C-91063F68E923}"/>
              </a:ext>
            </a:extLst>
          </p:cNvPr>
          <p:cNvSpPr txBox="1"/>
          <p:nvPr/>
        </p:nvSpPr>
        <p:spPr>
          <a:xfrm>
            <a:off x="4699001" y="5309664"/>
            <a:ext cx="3803732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37931725" indent="-37474525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9144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1371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18288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2800" dirty="0"/>
              <a:t>Triage (</a:t>
            </a:r>
            <a:r>
              <a:rPr lang="en-US" sz="2800" dirty="0" err="1"/>
              <a:t>Quidel</a:t>
            </a:r>
            <a:r>
              <a:rPr lang="en-US" sz="2800" dirty="0"/>
              <a:t>/Alere)</a:t>
            </a:r>
            <a:r>
              <a:rPr lang="pl-PL" sz="2800" dirty="0"/>
              <a:t> </a:t>
            </a:r>
            <a:endParaRPr lang="pl-PL" sz="2800" dirty="0">
              <a:latin typeface="+mn-lt"/>
            </a:endParaRPr>
          </a:p>
        </p:txBody>
      </p:sp>
      <p:pic>
        <p:nvPicPr>
          <p:cNvPr id="4" name="Obraz 3" descr="Obraz zawierający tekst, sprzęt elektroniczny, osoba, ręka&#10;&#10;Opis wygenerowany automatycznie">
            <a:extLst>
              <a:ext uri="{FF2B5EF4-FFF2-40B4-BE49-F238E27FC236}">
                <a16:creationId xmlns:a16="http://schemas.microsoft.com/office/drawing/2014/main" id="{4FAA38B5-1CF4-D340-8387-EA1F06715C9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sharpenSoften amount="42000"/>
                    </a14:imgEffect>
                    <a14:imgEffect>
                      <a14:brightnessContrast contrast="17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0553" y="1262825"/>
            <a:ext cx="2152650" cy="3737240"/>
          </a:xfrm>
          <a:prstGeom prst="rect">
            <a:avLst/>
          </a:prstGeom>
        </p:spPr>
      </p:pic>
      <p:pic>
        <p:nvPicPr>
          <p:cNvPr id="6" name="Obraz 5" descr="Obraz zawierający sprzęt elektroniczny, biały, gra, drukarka&#10;&#10;Opis wygenerowany automatycznie">
            <a:extLst>
              <a:ext uri="{FF2B5EF4-FFF2-40B4-BE49-F238E27FC236}">
                <a16:creationId xmlns:a16="http://schemas.microsoft.com/office/drawing/2014/main" id="{BF7917B1-6655-0747-9300-666D8F8C002F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sharpenSoften amount="43000"/>
                    </a14:imgEffect>
                    <a14:imgEffect>
                      <a14:brightnessContrast contrast="4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88868" y="1919331"/>
            <a:ext cx="4193609" cy="306315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58103510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838200" y="1079500"/>
            <a:ext cx="7734300" cy="175432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5400" i="1" dirty="0">
                <a:solidFill>
                  <a:srgbClr val="FF0000"/>
                </a:solidFill>
              </a:rPr>
              <a:t>myocardial </a:t>
            </a:r>
          </a:p>
          <a:p>
            <a:pPr algn="ctr"/>
            <a:r>
              <a:rPr lang="en-US" sz="5400" i="1" dirty="0">
                <a:solidFill>
                  <a:srgbClr val="FF0000"/>
                </a:solidFill>
              </a:rPr>
              <a:t>injury </a:t>
            </a:r>
            <a:r>
              <a:rPr lang="en-US" sz="5400" i="1" dirty="0">
                <a:solidFill>
                  <a:srgbClr val="FF0000"/>
                </a:solidFill>
                <a:sym typeface="Wingdings"/>
              </a:rPr>
              <a:t>infarction</a:t>
            </a:r>
            <a:endParaRPr lang="en-US" sz="5400" i="1" dirty="0">
              <a:solidFill>
                <a:srgbClr val="FF0000"/>
              </a:solidFill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825500" y="3733800"/>
            <a:ext cx="7734300" cy="175432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5400" dirty="0" err="1">
                <a:solidFill>
                  <a:srgbClr val="000090"/>
                </a:solidFill>
              </a:rPr>
              <a:t>uszkodzenie</a:t>
            </a:r>
            <a:r>
              <a:rPr lang="en-US" sz="5400" dirty="0">
                <a:solidFill>
                  <a:srgbClr val="000090"/>
                </a:solidFill>
              </a:rPr>
              <a:t> </a:t>
            </a:r>
            <a:r>
              <a:rPr lang="en-US" sz="5400" dirty="0">
                <a:solidFill>
                  <a:srgbClr val="000090"/>
                </a:solidFill>
                <a:sym typeface="Wingdings"/>
              </a:rPr>
              <a:t> </a:t>
            </a:r>
            <a:r>
              <a:rPr lang="en-US" sz="5400" dirty="0" err="1">
                <a:solidFill>
                  <a:srgbClr val="000090"/>
                </a:solidFill>
                <a:sym typeface="Wingdings"/>
              </a:rPr>
              <a:t>zawał</a:t>
            </a:r>
            <a:endParaRPr lang="en-US" sz="5400" dirty="0">
              <a:solidFill>
                <a:srgbClr val="000090"/>
              </a:solidFill>
              <a:sym typeface="Wingdings"/>
            </a:endParaRPr>
          </a:p>
          <a:p>
            <a:pPr algn="ctr"/>
            <a:r>
              <a:rPr lang="en-US" sz="5400" dirty="0" err="1">
                <a:solidFill>
                  <a:srgbClr val="000090"/>
                </a:solidFill>
                <a:sym typeface="Wingdings"/>
              </a:rPr>
              <a:t>mięśnia</a:t>
            </a:r>
            <a:r>
              <a:rPr lang="en-US" sz="5400" dirty="0">
                <a:solidFill>
                  <a:srgbClr val="000090"/>
                </a:solidFill>
                <a:sym typeface="Wingdings"/>
              </a:rPr>
              <a:t> </a:t>
            </a:r>
            <a:r>
              <a:rPr lang="en-US" sz="5400" dirty="0" err="1">
                <a:solidFill>
                  <a:srgbClr val="000090"/>
                </a:solidFill>
                <a:sym typeface="Wingdings"/>
              </a:rPr>
              <a:t>sercowego</a:t>
            </a:r>
            <a:endParaRPr lang="en-US" sz="5400" dirty="0">
              <a:solidFill>
                <a:srgbClr val="00009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33103852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MI_1.png"/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contrast="33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7900" y="524028"/>
            <a:ext cx="7224268" cy="5872708"/>
          </a:xfrm>
          <a:prstGeom prst="rect">
            <a:avLst/>
          </a:prstGeom>
        </p:spPr>
      </p:pic>
      <p:pic>
        <p:nvPicPr>
          <p:cNvPr id="3" name="Picture 3" descr="Ambox_warning_psycho.gif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7325" y="463550"/>
            <a:ext cx="762000" cy="762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" name="Picture 3" descr="Ambox_warning_psycho.gif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3825" y="5734050"/>
            <a:ext cx="762000" cy="762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00552119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bright="-17000" contrast="5400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6305550" y="6085560"/>
            <a:ext cx="2796055" cy="717021"/>
          </a:xfrm>
          <a:prstGeom prst="rect">
            <a:avLst/>
          </a:prstGeom>
        </p:spPr>
      </p:pic>
      <p:pic>
        <p:nvPicPr>
          <p:cNvPr id="2" name="Obraz 1">
            <a:extLst>
              <a:ext uri="{FF2B5EF4-FFF2-40B4-BE49-F238E27FC236}">
                <a16:creationId xmlns:a16="http://schemas.microsoft.com/office/drawing/2014/main" id="{4DE04A37-0A1C-C54A-95E7-5F33088F7C64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sharpenSoften amount="54000"/>
                    </a14:imgEffect>
                    <a14:imgEffect>
                      <a14:brightnessContrast bright="1300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188177" y="457189"/>
            <a:ext cx="8687114" cy="544354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67407970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317500"/>
            <a:ext cx="8229600" cy="990600"/>
          </a:xfrm>
        </p:spPr>
        <p:txBody>
          <a:bodyPr>
            <a:normAutofit/>
          </a:bodyPr>
          <a:lstStyle/>
          <a:p>
            <a:pPr algn="ctr"/>
            <a:r>
              <a:rPr lang="en-US" dirty="0" err="1"/>
              <a:t>Kryteria</a:t>
            </a:r>
            <a:r>
              <a:rPr lang="en-US" dirty="0"/>
              <a:t> </a:t>
            </a:r>
            <a:r>
              <a:rPr lang="en-US" dirty="0" err="1"/>
              <a:t>rozpoznania</a:t>
            </a:r>
            <a:r>
              <a:rPr lang="en-US" dirty="0"/>
              <a:t> AMI </a:t>
            </a:r>
            <a:r>
              <a:rPr lang="en-US" dirty="0" err="1"/>
              <a:t>typu</a:t>
            </a:r>
            <a:r>
              <a:rPr lang="en-US" dirty="0"/>
              <a:t> 1 </a:t>
            </a:r>
            <a:r>
              <a:rPr lang="en-US" dirty="0" err="1"/>
              <a:t>i</a:t>
            </a:r>
            <a:r>
              <a:rPr lang="en-US" dirty="0"/>
              <a:t> 2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27000" y="1384300"/>
            <a:ext cx="8839200" cy="4876800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sz="2800" b="1" dirty="0" err="1">
                <a:solidFill>
                  <a:srgbClr val="000090"/>
                </a:solidFill>
              </a:rPr>
              <a:t>Zwiększenie</a:t>
            </a:r>
            <a:r>
              <a:rPr lang="en-US" sz="2800" b="1" dirty="0">
                <a:solidFill>
                  <a:srgbClr val="000090"/>
                </a:solidFill>
              </a:rPr>
              <a:t> </a:t>
            </a:r>
            <a:r>
              <a:rPr lang="en-US" sz="2800" b="1" dirty="0" err="1">
                <a:solidFill>
                  <a:srgbClr val="000090"/>
                </a:solidFill>
              </a:rPr>
              <a:t>i</a:t>
            </a:r>
            <a:r>
              <a:rPr lang="en-US" sz="2800" b="1" dirty="0">
                <a:solidFill>
                  <a:srgbClr val="000090"/>
                </a:solidFill>
              </a:rPr>
              <a:t>/</a:t>
            </a:r>
            <a:r>
              <a:rPr lang="en-US" sz="2800" b="1" dirty="0" err="1">
                <a:solidFill>
                  <a:srgbClr val="000090"/>
                </a:solidFill>
              </a:rPr>
              <a:t>lub</a:t>
            </a:r>
            <a:r>
              <a:rPr lang="en-US" sz="2800" b="1" dirty="0">
                <a:solidFill>
                  <a:srgbClr val="000090"/>
                </a:solidFill>
              </a:rPr>
              <a:t> </a:t>
            </a:r>
            <a:r>
              <a:rPr lang="en-US" sz="2800" b="1" dirty="0" err="1">
                <a:solidFill>
                  <a:srgbClr val="000090"/>
                </a:solidFill>
              </a:rPr>
              <a:t>zmniejszenie</a:t>
            </a:r>
            <a:r>
              <a:rPr lang="en-US" sz="2800" b="1" dirty="0">
                <a:solidFill>
                  <a:srgbClr val="000090"/>
                </a:solidFill>
              </a:rPr>
              <a:t> </a:t>
            </a:r>
            <a:r>
              <a:rPr lang="en-US" sz="2800" b="1" dirty="0" err="1">
                <a:solidFill>
                  <a:srgbClr val="000090"/>
                </a:solidFill>
              </a:rPr>
              <a:t>stężenia</a:t>
            </a:r>
            <a:r>
              <a:rPr lang="en-US" sz="2800" b="1" dirty="0">
                <a:solidFill>
                  <a:srgbClr val="000090"/>
                </a:solidFill>
              </a:rPr>
              <a:t> </a:t>
            </a:r>
            <a:r>
              <a:rPr lang="en-US" sz="2800" b="1" dirty="0" err="1">
                <a:solidFill>
                  <a:srgbClr val="000090"/>
                </a:solidFill>
              </a:rPr>
              <a:t>cTn</a:t>
            </a:r>
            <a:r>
              <a:rPr lang="en-US" sz="2800" b="1" dirty="0">
                <a:solidFill>
                  <a:srgbClr val="000090"/>
                </a:solidFill>
              </a:rPr>
              <a:t> z co </a:t>
            </a:r>
            <a:r>
              <a:rPr lang="en-US" sz="2800" b="1" dirty="0" err="1">
                <a:solidFill>
                  <a:srgbClr val="000090"/>
                </a:solidFill>
              </a:rPr>
              <a:t>najmniej</a:t>
            </a:r>
            <a:r>
              <a:rPr lang="en-US" sz="2800" b="1" dirty="0">
                <a:solidFill>
                  <a:srgbClr val="000090"/>
                </a:solidFill>
              </a:rPr>
              <a:t> </a:t>
            </a:r>
            <a:r>
              <a:rPr lang="en-US" sz="2800" b="1" dirty="0" err="1">
                <a:solidFill>
                  <a:srgbClr val="000090"/>
                </a:solidFill>
              </a:rPr>
              <a:t>jedną</a:t>
            </a:r>
            <a:r>
              <a:rPr lang="en-US" sz="2800" b="1" dirty="0">
                <a:solidFill>
                  <a:srgbClr val="000090"/>
                </a:solidFill>
              </a:rPr>
              <a:t> </a:t>
            </a:r>
            <a:r>
              <a:rPr lang="en-US" sz="2800" b="1" dirty="0" err="1">
                <a:solidFill>
                  <a:srgbClr val="000090"/>
                </a:solidFill>
              </a:rPr>
              <a:t>wartością</a:t>
            </a:r>
            <a:r>
              <a:rPr lang="en-US" sz="2800" b="1" dirty="0">
                <a:solidFill>
                  <a:srgbClr val="000090"/>
                </a:solidFill>
              </a:rPr>
              <a:t> </a:t>
            </a:r>
            <a:r>
              <a:rPr lang="en-US" sz="2800" b="1" dirty="0" err="1">
                <a:solidFill>
                  <a:srgbClr val="000090"/>
                </a:solidFill>
              </a:rPr>
              <a:t>powyżej</a:t>
            </a:r>
            <a:r>
              <a:rPr lang="en-US" sz="2800" b="1" dirty="0">
                <a:solidFill>
                  <a:srgbClr val="000090"/>
                </a:solidFill>
              </a:rPr>
              <a:t> 99. </a:t>
            </a:r>
            <a:r>
              <a:rPr lang="en-US" sz="2800" b="1" dirty="0" err="1">
                <a:solidFill>
                  <a:srgbClr val="000090"/>
                </a:solidFill>
              </a:rPr>
              <a:t>perc</a:t>
            </a:r>
            <a:r>
              <a:rPr lang="en-US" sz="2800" b="1" dirty="0">
                <a:solidFill>
                  <a:srgbClr val="000090"/>
                </a:solidFill>
              </a:rPr>
              <a:t>. </a:t>
            </a:r>
            <a:r>
              <a:rPr lang="en-US" sz="2800" b="1" dirty="0" err="1">
                <a:solidFill>
                  <a:srgbClr val="000090"/>
                </a:solidFill>
              </a:rPr>
              <a:t>ggpr</a:t>
            </a:r>
            <a:r>
              <a:rPr lang="en-US" sz="2800" b="1" dirty="0">
                <a:solidFill>
                  <a:srgbClr val="000090"/>
                </a:solidFill>
              </a:rPr>
              <a:t> </a:t>
            </a:r>
            <a:r>
              <a:rPr lang="en-US" sz="2800" b="1" dirty="0" err="1">
                <a:solidFill>
                  <a:srgbClr val="000090"/>
                </a:solidFill>
              </a:rPr>
              <a:t>oraz</a:t>
            </a:r>
            <a:r>
              <a:rPr lang="en-US" sz="2800" b="1" dirty="0">
                <a:solidFill>
                  <a:srgbClr val="000090"/>
                </a:solidFill>
              </a:rPr>
              <a:t> co </a:t>
            </a:r>
            <a:r>
              <a:rPr lang="en-US" sz="2800" b="1" dirty="0" err="1">
                <a:solidFill>
                  <a:srgbClr val="000090"/>
                </a:solidFill>
              </a:rPr>
              <a:t>najmniej</a:t>
            </a:r>
            <a:r>
              <a:rPr lang="en-US" sz="2800" b="1" dirty="0">
                <a:solidFill>
                  <a:srgbClr val="000090"/>
                </a:solidFill>
              </a:rPr>
              <a:t> </a:t>
            </a:r>
            <a:r>
              <a:rPr lang="en-US" sz="2800" b="1" dirty="0" err="1">
                <a:solidFill>
                  <a:srgbClr val="000090"/>
                </a:solidFill>
              </a:rPr>
              <a:t>jeden</a:t>
            </a:r>
            <a:r>
              <a:rPr lang="en-US" sz="2800" b="1" dirty="0">
                <a:solidFill>
                  <a:srgbClr val="000090"/>
                </a:solidFill>
              </a:rPr>
              <a:t> </a:t>
            </a:r>
            <a:r>
              <a:rPr lang="en-US" sz="2800" b="1" dirty="0" err="1">
                <a:solidFill>
                  <a:srgbClr val="000090"/>
                </a:solidFill>
              </a:rPr>
              <a:t>objaw</a:t>
            </a:r>
            <a:r>
              <a:rPr lang="en-US" sz="2800" b="1" dirty="0">
                <a:solidFill>
                  <a:srgbClr val="000090"/>
                </a:solidFill>
              </a:rPr>
              <a:t> z </a:t>
            </a:r>
            <a:r>
              <a:rPr lang="en-US" sz="2800" b="1" dirty="0" err="1">
                <a:solidFill>
                  <a:srgbClr val="000090"/>
                </a:solidFill>
              </a:rPr>
              <a:t>poniższych</a:t>
            </a:r>
            <a:r>
              <a:rPr lang="en-US" sz="2800" b="1" dirty="0">
                <a:solidFill>
                  <a:srgbClr val="000090"/>
                </a:solidFill>
              </a:rPr>
              <a:t>: </a:t>
            </a:r>
          </a:p>
          <a:p>
            <a:pPr marL="457200" indent="-457200">
              <a:buFont typeface="+mj-lt"/>
              <a:buAutoNum type="arabicParenR"/>
            </a:pPr>
            <a:r>
              <a:rPr lang="en-US" dirty="0" err="1">
                <a:solidFill>
                  <a:srgbClr val="000090"/>
                </a:solidFill>
              </a:rPr>
              <a:t>objawy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podmiotowe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niedokrwienia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mięśnia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ser­cowego</a:t>
            </a:r>
            <a:r>
              <a:rPr lang="en-US" dirty="0">
                <a:solidFill>
                  <a:srgbClr val="000090"/>
                </a:solidFill>
              </a:rPr>
              <a:t> </a:t>
            </a:r>
          </a:p>
          <a:p>
            <a:pPr marL="457200" indent="-457200">
              <a:buFont typeface="+mj-lt"/>
              <a:buAutoNum type="arabicParenR"/>
            </a:pPr>
            <a:r>
              <a:rPr lang="en-US" dirty="0" err="1">
                <a:solidFill>
                  <a:srgbClr val="000090"/>
                </a:solidFill>
              </a:rPr>
              <a:t>nowe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zmiany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niedokrwienne</a:t>
            </a:r>
            <a:r>
              <a:rPr lang="en-US" dirty="0">
                <a:solidFill>
                  <a:srgbClr val="000090"/>
                </a:solidFill>
              </a:rPr>
              <a:t> w EKG </a:t>
            </a:r>
          </a:p>
          <a:p>
            <a:pPr marL="457200" indent="-457200">
              <a:buFont typeface="+mj-lt"/>
              <a:buAutoNum type="arabicParenR"/>
            </a:pPr>
            <a:r>
              <a:rPr lang="en-US" dirty="0" err="1">
                <a:solidFill>
                  <a:srgbClr val="000090"/>
                </a:solidFill>
              </a:rPr>
              <a:t>wystąpienie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patologicznych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załamków</a:t>
            </a:r>
            <a:r>
              <a:rPr lang="en-US" dirty="0">
                <a:solidFill>
                  <a:srgbClr val="000090"/>
                </a:solidFill>
              </a:rPr>
              <a:t> Q w EKG </a:t>
            </a:r>
          </a:p>
          <a:p>
            <a:pPr marL="457200" indent="-457200">
              <a:buFont typeface="+mj-lt"/>
              <a:buAutoNum type="arabicParenR"/>
            </a:pPr>
            <a:r>
              <a:rPr lang="en-US" dirty="0" err="1">
                <a:solidFill>
                  <a:srgbClr val="000090"/>
                </a:solidFill>
              </a:rPr>
              <a:t>stwierdzenie</a:t>
            </a:r>
            <a:r>
              <a:rPr lang="en-US" dirty="0">
                <a:solidFill>
                  <a:srgbClr val="000090"/>
                </a:solidFill>
              </a:rPr>
              <a:t> w </a:t>
            </a:r>
            <a:r>
              <a:rPr lang="en-US" dirty="0" err="1">
                <a:solidFill>
                  <a:srgbClr val="000090"/>
                </a:solidFill>
              </a:rPr>
              <a:t>badaniu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obrazowym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nowego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obszaru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nieżywotnego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mięśnia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sercowego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lub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nowych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odcinkowych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zaburzeń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kurczliwości</a:t>
            </a:r>
            <a:r>
              <a:rPr lang="en-US" dirty="0">
                <a:solidFill>
                  <a:srgbClr val="000090"/>
                </a:solidFill>
              </a:rPr>
              <a:t>, </a:t>
            </a:r>
            <a:r>
              <a:rPr lang="en-US" dirty="0" err="1">
                <a:solidFill>
                  <a:srgbClr val="000090"/>
                </a:solidFill>
              </a:rPr>
              <a:t>typowych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dla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etiologii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niedokrwiennej</a:t>
            </a:r>
            <a:endParaRPr lang="en-US" dirty="0">
              <a:solidFill>
                <a:srgbClr val="000090"/>
              </a:solidFill>
            </a:endParaRPr>
          </a:p>
          <a:p>
            <a:pPr marL="457200" indent="-457200">
              <a:buFont typeface="+mj-lt"/>
              <a:buAutoNum type="arabicParenR"/>
            </a:pPr>
            <a:r>
              <a:rPr lang="en-US" dirty="0" err="1">
                <a:solidFill>
                  <a:srgbClr val="000090"/>
                </a:solidFill>
              </a:rPr>
              <a:t>wykrycie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zakrzepu</a:t>
            </a:r>
            <a:r>
              <a:rPr lang="en-US" dirty="0">
                <a:solidFill>
                  <a:srgbClr val="000090"/>
                </a:solidFill>
              </a:rPr>
              <a:t> w </a:t>
            </a:r>
            <a:r>
              <a:rPr lang="en-US" dirty="0" err="1">
                <a:solidFill>
                  <a:srgbClr val="000090"/>
                </a:solidFill>
              </a:rPr>
              <a:t>tętnicy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wieńcowej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za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pomocą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angiografii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lub</a:t>
            </a:r>
            <a:r>
              <a:rPr lang="en-US" dirty="0">
                <a:solidFill>
                  <a:srgbClr val="000090"/>
                </a:solidFill>
              </a:rPr>
              <a:t> w </a:t>
            </a:r>
            <a:r>
              <a:rPr lang="en-US" dirty="0" err="1">
                <a:solidFill>
                  <a:srgbClr val="000090"/>
                </a:solidFill>
              </a:rPr>
              <a:t>badaniu</a:t>
            </a:r>
            <a:r>
              <a:rPr lang="en-US" dirty="0">
                <a:solidFill>
                  <a:srgbClr val="000090"/>
                </a:solidFill>
              </a:rPr>
              <a:t> </a:t>
            </a:r>
            <a:r>
              <a:rPr lang="en-US" dirty="0" err="1">
                <a:solidFill>
                  <a:srgbClr val="000090"/>
                </a:solidFill>
              </a:rPr>
              <a:t>autopsyjnym</a:t>
            </a:r>
            <a:r>
              <a:rPr lang="en-US" dirty="0">
                <a:solidFill>
                  <a:srgbClr val="000090"/>
                </a:solidFill>
              </a:rPr>
              <a:t> (</a:t>
            </a:r>
            <a:r>
              <a:rPr lang="en-US" dirty="0" err="1">
                <a:solidFill>
                  <a:srgbClr val="000090"/>
                </a:solidFill>
              </a:rPr>
              <a:t>dotyczy</a:t>
            </a:r>
            <a:r>
              <a:rPr lang="en-US" dirty="0">
                <a:solidFill>
                  <a:srgbClr val="000090"/>
                </a:solidFill>
              </a:rPr>
              <a:t> MI </a:t>
            </a:r>
            <a:r>
              <a:rPr lang="en-US" dirty="0" err="1">
                <a:solidFill>
                  <a:srgbClr val="000090"/>
                </a:solidFill>
              </a:rPr>
              <a:t>typu</a:t>
            </a:r>
            <a:r>
              <a:rPr lang="en-US" dirty="0">
                <a:solidFill>
                  <a:srgbClr val="000090"/>
                </a:solidFill>
              </a:rPr>
              <a:t> 1). </a:t>
            </a:r>
          </a:p>
          <a:p>
            <a:pPr marL="0" indent="0">
              <a:buNone/>
            </a:pPr>
            <a:endParaRPr lang="en-US" dirty="0">
              <a:solidFill>
                <a:srgbClr val="00009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4169847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990600"/>
          </a:xfrm>
        </p:spPr>
        <p:txBody>
          <a:bodyPr>
            <a:normAutofit/>
          </a:bodyPr>
          <a:lstStyle/>
          <a:p>
            <a:pPr algn="ctr"/>
            <a:r>
              <a:rPr lang="en-US" sz="4400" dirty="0" err="1"/>
              <a:t>Zawał</a:t>
            </a:r>
            <a:r>
              <a:rPr lang="en-US" sz="4400" dirty="0"/>
              <a:t> </a:t>
            </a:r>
            <a:r>
              <a:rPr lang="en-US" sz="4400" dirty="0" err="1"/>
              <a:t>typu</a:t>
            </a:r>
            <a:r>
              <a:rPr lang="en-US" sz="4400" dirty="0"/>
              <a:t> 2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41300" y="1092200"/>
            <a:ext cx="8712200" cy="4876800"/>
          </a:xfrm>
        </p:spPr>
        <p:txBody>
          <a:bodyPr>
            <a:normAutofit/>
          </a:bodyPr>
          <a:lstStyle/>
          <a:p>
            <a:pPr marL="0" indent="0" algn="ctr">
              <a:buNone/>
            </a:pPr>
            <a:endParaRPr lang="en-US" sz="3400" dirty="0">
              <a:solidFill>
                <a:srgbClr val="000090"/>
              </a:solidFill>
            </a:endParaRPr>
          </a:p>
          <a:p>
            <a:pPr marL="0" indent="0" algn="ctr">
              <a:buNone/>
            </a:pPr>
            <a:r>
              <a:rPr lang="en-US" sz="3400" dirty="0" err="1">
                <a:solidFill>
                  <a:srgbClr val="000090"/>
                </a:solidFill>
              </a:rPr>
              <a:t>Zwiększenie</a:t>
            </a:r>
            <a:r>
              <a:rPr lang="en-US" sz="3400" dirty="0">
                <a:solidFill>
                  <a:srgbClr val="000090"/>
                </a:solidFill>
              </a:rPr>
              <a:t> </a:t>
            </a:r>
            <a:r>
              <a:rPr lang="en-US" sz="3400" dirty="0" err="1">
                <a:solidFill>
                  <a:srgbClr val="000090"/>
                </a:solidFill>
              </a:rPr>
              <a:t>i</a:t>
            </a:r>
            <a:r>
              <a:rPr lang="en-US" sz="3400" dirty="0">
                <a:solidFill>
                  <a:srgbClr val="000090"/>
                </a:solidFill>
              </a:rPr>
              <a:t>/</a:t>
            </a:r>
            <a:r>
              <a:rPr lang="en-US" sz="3400" dirty="0" err="1">
                <a:solidFill>
                  <a:srgbClr val="000090"/>
                </a:solidFill>
              </a:rPr>
              <a:t>lub</a:t>
            </a:r>
            <a:r>
              <a:rPr lang="en-US" sz="3400" dirty="0">
                <a:solidFill>
                  <a:srgbClr val="000090"/>
                </a:solidFill>
              </a:rPr>
              <a:t> </a:t>
            </a:r>
            <a:r>
              <a:rPr lang="en-US" sz="3400" dirty="0" err="1">
                <a:solidFill>
                  <a:srgbClr val="000090"/>
                </a:solidFill>
              </a:rPr>
              <a:t>zmniejszenie</a:t>
            </a:r>
            <a:r>
              <a:rPr lang="en-US" sz="3400" dirty="0">
                <a:solidFill>
                  <a:srgbClr val="000090"/>
                </a:solidFill>
              </a:rPr>
              <a:t> </a:t>
            </a:r>
            <a:r>
              <a:rPr lang="en-US" sz="3400" dirty="0" err="1">
                <a:solidFill>
                  <a:srgbClr val="000090"/>
                </a:solidFill>
              </a:rPr>
              <a:t>stężenia</a:t>
            </a:r>
            <a:r>
              <a:rPr lang="en-US" sz="3400" dirty="0">
                <a:solidFill>
                  <a:srgbClr val="000090"/>
                </a:solidFill>
              </a:rPr>
              <a:t> </a:t>
            </a:r>
            <a:r>
              <a:rPr lang="en-US" sz="3400" dirty="0" err="1">
                <a:solidFill>
                  <a:srgbClr val="000090"/>
                </a:solidFill>
              </a:rPr>
              <a:t>cTn</a:t>
            </a:r>
            <a:r>
              <a:rPr lang="en-US" sz="3400" dirty="0">
                <a:solidFill>
                  <a:srgbClr val="000090"/>
                </a:solidFill>
              </a:rPr>
              <a:t> z co </a:t>
            </a:r>
            <a:r>
              <a:rPr lang="en-US" sz="3400" dirty="0" err="1">
                <a:solidFill>
                  <a:srgbClr val="000090"/>
                </a:solidFill>
              </a:rPr>
              <a:t>najmniej</a:t>
            </a:r>
            <a:r>
              <a:rPr lang="en-US" sz="3400" dirty="0">
                <a:solidFill>
                  <a:srgbClr val="000090"/>
                </a:solidFill>
              </a:rPr>
              <a:t> </a:t>
            </a:r>
            <a:r>
              <a:rPr lang="en-US" sz="3400" dirty="0" err="1">
                <a:solidFill>
                  <a:srgbClr val="000090"/>
                </a:solidFill>
              </a:rPr>
              <a:t>jedną</a:t>
            </a:r>
            <a:r>
              <a:rPr lang="en-US" sz="3400" dirty="0">
                <a:solidFill>
                  <a:srgbClr val="000090"/>
                </a:solidFill>
              </a:rPr>
              <a:t> </a:t>
            </a:r>
            <a:r>
              <a:rPr lang="en-US" sz="3400" dirty="0" err="1">
                <a:solidFill>
                  <a:srgbClr val="000090"/>
                </a:solidFill>
              </a:rPr>
              <a:t>wartością</a:t>
            </a:r>
            <a:r>
              <a:rPr lang="en-US" sz="3400" dirty="0">
                <a:solidFill>
                  <a:srgbClr val="000090"/>
                </a:solidFill>
              </a:rPr>
              <a:t> </a:t>
            </a:r>
            <a:r>
              <a:rPr lang="en-US" sz="3400" dirty="0" err="1">
                <a:solidFill>
                  <a:srgbClr val="000090"/>
                </a:solidFill>
              </a:rPr>
              <a:t>powyżej</a:t>
            </a:r>
            <a:r>
              <a:rPr lang="en-US" sz="3400" dirty="0">
                <a:solidFill>
                  <a:srgbClr val="000090"/>
                </a:solidFill>
              </a:rPr>
              <a:t> 99. </a:t>
            </a:r>
            <a:r>
              <a:rPr lang="en-US" sz="3400" dirty="0" err="1">
                <a:solidFill>
                  <a:srgbClr val="000090"/>
                </a:solidFill>
              </a:rPr>
              <a:t>perc</a:t>
            </a:r>
            <a:r>
              <a:rPr lang="en-US" sz="3400" dirty="0">
                <a:solidFill>
                  <a:srgbClr val="000090"/>
                </a:solidFill>
              </a:rPr>
              <a:t>. </a:t>
            </a:r>
            <a:r>
              <a:rPr lang="en-US" sz="3400" dirty="0" err="1">
                <a:solidFill>
                  <a:srgbClr val="000090"/>
                </a:solidFill>
              </a:rPr>
              <a:t>ggpr</a:t>
            </a:r>
            <a:r>
              <a:rPr lang="en-US" sz="3400" dirty="0">
                <a:solidFill>
                  <a:srgbClr val="000090"/>
                </a:solidFill>
              </a:rPr>
              <a:t> </a:t>
            </a:r>
            <a:r>
              <a:rPr lang="en-US" sz="3400" b="1" dirty="0" err="1">
                <a:solidFill>
                  <a:srgbClr val="FF0000"/>
                </a:solidFill>
              </a:rPr>
              <a:t>i</a:t>
            </a:r>
            <a:r>
              <a:rPr lang="en-US" sz="3400" b="1" dirty="0">
                <a:solidFill>
                  <a:srgbClr val="FF0000"/>
                </a:solidFill>
              </a:rPr>
              <a:t> </a:t>
            </a:r>
            <a:r>
              <a:rPr lang="en-US" sz="3400" b="1" dirty="0" err="1">
                <a:solidFill>
                  <a:srgbClr val="FF0000"/>
                </a:solidFill>
              </a:rPr>
              <a:t>dowodami</a:t>
            </a:r>
            <a:r>
              <a:rPr lang="en-US" sz="3400" b="1" dirty="0">
                <a:solidFill>
                  <a:srgbClr val="FF0000"/>
                </a:solidFill>
              </a:rPr>
              <a:t> </a:t>
            </a:r>
            <a:r>
              <a:rPr lang="en-US" sz="3400" b="1" dirty="0" err="1">
                <a:solidFill>
                  <a:srgbClr val="FF0000"/>
                </a:solidFill>
              </a:rPr>
              <a:t>nierównowagi</a:t>
            </a:r>
            <a:r>
              <a:rPr lang="en-US" sz="3400" b="1" dirty="0">
                <a:solidFill>
                  <a:srgbClr val="FF0000"/>
                </a:solidFill>
              </a:rPr>
              <a:t> </a:t>
            </a:r>
            <a:r>
              <a:rPr lang="en-US" sz="3400" b="1" dirty="0" err="1">
                <a:solidFill>
                  <a:srgbClr val="FF0000"/>
                </a:solidFill>
              </a:rPr>
              <a:t>podaż</a:t>
            </a:r>
            <a:r>
              <a:rPr lang="en-US" sz="3400" b="1" dirty="0">
                <a:solidFill>
                  <a:srgbClr val="FF0000"/>
                </a:solidFill>
              </a:rPr>
              <a:t> O</a:t>
            </a:r>
            <a:r>
              <a:rPr lang="en-US" sz="3400" b="1" baseline="-25000" dirty="0">
                <a:solidFill>
                  <a:srgbClr val="FF0000"/>
                </a:solidFill>
              </a:rPr>
              <a:t>2</a:t>
            </a:r>
            <a:r>
              <a:rPr lang="en-US" sz="3400" b="1" dirty="0">
                <a:solidFill>
                  <a:srgbClr val="FF0000"/>
                </a:solidFill>
              </a:rPr>
              <a:t>/</a:t>
            </a:r>
            <a:r>
              <a:rPr lang="en-US" sz="3400" b="1" dirty="0" err="1">
                <a:solidFill>
                  <a:srgbClr val="FF0000"/>
                </a:solidFill>
              </a:rPr>
              <a:t>zapotrzebowanie</a:t>
            </a:r>
            <a:r>
              <a:rPr lang="en-US" sz="3400" b="1" dirty="0">
                <a:solidFill>
                  <a:srgbClr val="FF0000"/>
                </a:solidFill>
              </a:rPr>
              <a:t> </a:t>
            </a:r>
            <a:r>
              <a:rPr lang="en-US" sz="3400" b="1" dirty="0" err="1">
                <a:solidFill>
                  <a:srgbClr val="FF0000"/>
                </a:solidFill>
              </a:rPr>
              <a:t>miokardium</a:t>
            </a:r>
            <a:r>
              <a:rPr lang="en-US" sz="3400" dirty="0">
                <a:solidFill>
                  <a:srgbClr val="000090"/>
                </a:solidFill>
              </a:rPr>
              <a:t> </a:t>
            </a:r>
            <a:r>
              <a:rPr lang="en-US" sz="3400" dirty="0" err="1">
                <a:solidFill>
                  <a:srgbClr val="000090"/>
                </a:solidFill>
              </a:rPr>
              <a:t>oraz</a:t>
            </a:r>
            <a:r>
              <a:rPr lang="en-US" sz="3400" dirty="0">
                <a:solidFill>
                  <a:srgbClr val="000090"/>
                </a:solidFill>
              </a:rPr>
              <a:t> co </a:t>
            </a:r>
            <a:r>
              <a:rPr lang="en-US" sz="3400" dirty="0" err="1">
                <a:solidFill>
                  <a:srgbClr val="000090"/>
                </a:solidFill>
              </a:rPr>
              <a:t>najmniej</a:t>
            </a:r>
            <a:r>
              <a:rPr lang="en-US" sz="3400" dirty="0">
                <a:solidFill>
                  <a:srgbClr val="000090"/>
                </a:solidFill>
              </a:rPr>
              <a:t> </a:t>
            </a:r>
            <a:r>
              <a:rPr lang="en-US" sz="3400" dirty="0" err="1">
                <a:solidFill>
                  <a:srgbClr val="000090"/>
                </a:solidFill>
              </a:rPr>
              <a:t>jeden</a:t>
            </a:r>
            <a:r>
              <a:rPr lang="en-US" sz="3400" dirty="0">
                <a:solidFill>
                  <a:srgbClr val="000090"/>
                </a:solidFill>
              </a:rPr>
              <a:t> z </a:t>
            </a:r>
            <a:r>
              <a:rPr lang="en-US" sz="3400" dirty="0" err="1">
                <a:solidFill>
                  <a:srgbClr val="000090"/>
                </a:solidFill>
              </a:rPr>
              <a:t>objawów</a:t>
            </a:r>
            <a:r>
              <a:rPr lang="en-US" sz="3400" dirty="0">
                <a:solidFill>
                  <a:srgbClr val="000090"/>
                </a:solidFill>
              </a:rPr>
              <a:t> </a:t>
            </a:r>
            <a:r>
              <a:rPr lang="en-US" sz="3400" dirty="0" err="1">
                <a:solidFill>
                  <a:srgbClr val="000090"/>
                </a:solidFill>
              </a:rPr>
              <a:t>ostrego</a:t>
            </a:r>
            <a:r>
              <a:rPr lang="en-US" sz="3400" dirty="0">
                <a:solidFill>
                  <a:srgbClr val="000090"/>
                </a:solidFill>
              </a:rPr>
              <a:t> </a:t>
            </a:r>
            <a:r>
              <a:rPr lang="en-US" sz="3400" dirty="0" err="1">
                <a:solidFill>
                  <a:srgbClr val="000090"/>
                </a:solidFill>
              </a:rPr>
              <a:t>niedotlenienia</a:t>
            </a:r>
            <a:r>
              <a:rPr lang="en-US" sz="3400" dirty="0">
                <a:solidFill>
                  <a:srgbClr val="000090"/>
                </a:solidFill>
              </a:rPr>
              <a:t> </a:t>
            </a:r>
            <a:r>
              <a:rPr lang="en-US" sz="3400" dirty="0" err="1">
                <a:solidFill>
                  <a:srgbClr val="000090"/>
                </a:solidFill>
              </a:rPr>
              <a:t>mięśnia</a:t>
            </a:r>
            <a:r>
              <a:rPr lang="en-US" sz="3400" dirty="0">
                <a:solidFill>
                  <a:srgbClr val="000090"/>
                </a:solidFill>
              </a:rPr>
              <a:t> </a:t>
            </a:r>
            <a:r>
              <a:rPr lang="en-US" sz="3400" dirty="0" err="1">
                <a:solidFill>
                  <a:srgbClr val="000090"/>
                </a:solidFill>
              </a:rPr>
              <a:t>sercowego</a:t>
            </a:r>
            <a:r>
              <a:rPr lang="en-US" sz="3400" dirty="0">
                <a:solidFill>
                  <a:srgbClr val="000090"/>
                </a:solidFill>
              </a:rPr>
              <a:t> 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bright="-17000" contrast="5400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5888566" y="5978630"/>
            <a:ext cx="3213039" cy="8239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94719717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US" dirty="0" err="1"/>
              <a:t>Zawał</a:t>
            </a:r>
            <a:r>
              <a:rPr lang="en-US" dirty="0"/>
              <a:t> </a:t>
            </a:r>
            <a:r>
              <a:rPr lang="en-US" dirty="0" err="1"/>
              <a:t>typu</a:t>
            </a:r>
            <a:r>
              <a:rPr lang="en-US" dirty="0"/>
              <a:t> 3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pPr marL="0" indent="0" algn="ctr">
              <a:buNone/>
            </a:pPr>
            <a:r>
              <a:rPr lang="en-US" sz="2800" dirty="0" err="1">
                <a:solidFill>
                  <a:srgbClr val="000090"/>
                </a:solidFill>
              </a:rPr>
              <a:t>Pacjenci</a:t>
            </a:r>
            <a:r>
              <a:rPr lang="en-US" sz="2800" dirty="0">
                <a:solidFill>
                  <a:srgbClr val="000090"/>
                </a:solidFill>
              </a:rPr>
              <a:t>, u </a:t>
            </a:r>
            <a:r>
              <a:rPr lang="en-US" sz="2800" dirty="0" err="1">
                <a:solidFill>
                  <a:srgbClr val="000090"/>
                </a:solidFill>
              </a:rPr>
              <a:t>których</a:t>
            </a:r>
            <a:r>
              <a:rPr lang="en-US" sz="2800" dirty="0">
                <a:solidFill>
                  <a:srgbClr val="000090"/>
                </a:solidFill>
              </a:rPr>
              <a:t> </a:t>
            </a:r>
            <a:r>
              <a:rPr lang="en-US" sz="2800" dirty="0" err="1">
                <a:solidFill>
                  <a:srgbClr val="000090"/>
                </a:solidFill>
              </a:rPr>
              <a:t>wystąpił</a:t>
            </a:r>
            <a:r>
              <a:rPr lang="en-US" sz="2800" dirty="0">
                <a:solidFill>
                  <a:srgbClr val="000090"/>
                </a:solidFill>
              </a:rPr>
              <a:t> </a:t>
            </a:r>
            <a:r>
              <a:rPr lang="en-US" sz="2800" dirty="0" err="1">
                <a:solidFill>
                  <a:srgbClr val="000090"/>
                </a:solidFill>
              </a:rPr>
              <a:t>zgon</a:t>
            </a:r>
            <a:r>
              <a:rPr lang="en-US" sz="2800" dirty="0">
                <a:solidFill>
                  <a:srgbClr val="000090"/>
                </a:solidFill>
              </a:rPr>
              <a:t> </a:t>
            </a:r>
            <a:r>
              <a:rPr lang="en-US" sz="2800" dirty="0" err="1">
                <a:solidFill>
                  <a:srgbClr val="000090"/>
                </a:solidFill>
              </a:rPr>
              <a:t>sercowy</a:t>
            </a:r>
            <a:r>
              <a:rPr lang="en-US" sz="2800" dirty="0">
                <a:solidFill>
                  <a:srgbClr val="000090"/>
                </a:solidFill>
              </a:rPr>
              <a:t> z </a:t>
            </a:r>
            <a:r>
              <a:rPr lang="en-US" sz="2800" dirty="0" err="1">
                <a:solidFill>
                  <a:srgbClr val="000090"/>
                </a:solidFill>
              </a:rPr>
              <a:t>objawami</a:t>
            </a:r>
            <a:r>
              <a:rPr lang="en-US" sz="2800" dirty="0">
                <a:solidFill>
                  <a:srgbClr val="000090"/>
                </a:solidFill>
              </a:rPr>
              <a:t> </a:t>
            </a:r>
            <a:r>
              <a:rPr lang="en-US" sz="2800" dirty="0" err="1">
                <a:solidFill>
                  <a:srgbClr val="000090"/>
                </a:solidFill>
              </a:rPr>
              <a:t>sugerującymi</a:t>
            </a:r>
            <a:r>
              <a:rPr lang="en-US" sz="2800" dirty="0">
                <a:solidFill>
                  <a:srgbClr val="000090"/>
                </a:solidFill>
              </a:rPr>
              <a:t> </a:t>
            </a:r>
            <a:r>
              <a:rPr lang="en-US" sz="2800" dirty="0" err="1">
                <a:solidFill>
                  <a:srgbClr val="000090"/>
                </a:solidFill>
              </a:rPr>
              <a:t>niedokrwienie</a:t>
            </a:r>
            <a:r>
              <a:rPr lang="en-US" sz="2800" dirty="0">
                <a:solidFill>
                  <a:srgbClr val="000090"/>
                </a:solidFill>
              </a:rPr>
              <a:t> </a:t>
            </a:r>
            <a:r>
              <a:rPr lang="en-US" sz="2800" dirty="0" err="1">
                <a:solidFill>
                  <a:srgbClr val="000090"/>
                </a:solidFill>
              </a:rPr>
              <a:t>mięśnia</a:t>
            </a:r>
            <a:r>
              <a:rPr lang="en-US" sz="2800" dirty="0">
                <a:solidFill>
                  <a:srgbClr val="000090"/>
                </a:solidFill>
              </a:rPr>
              <a:t> </a:t>
            </a:r>
            <a:r>
              <a:rPr lang="en-US" sz="2800" dirty="0" err="1">
                <a:solidFill>
                  <a:srgbClr val="000090"/>
                </a:solidFill>
              </a:rPr>
              <a:t>sercowego</a:t>
            </a:r>
            <a:r>
              <a:rPr lang="en-US" sz="2800" dirty="0">
                <a:solidFill>
                  <a:srgbClr val="000090"/>
                </a:solidFill>
              </a:rPr>
              <a:t>, z </a:t>
            </a:r>
            <a:r>
              <a:rPr lang="en-US" sz="2800" dirty="0" err="1">
                <a:solidFill>
                  <a:srgbClr val="000090"/>
                </a:solidFill>
              </a:rPr>
              <a:t>towarzyszącymi</a:t>
            </a:r>
            <a:r>
              <a:rPr lang="en-US" sz="2800" dirty="0">
                <a:solidFill>
                  <a:srgbClr val="000090"/>
                </a:solidFill>
              </a:rPr>
              <a:t> </a:t>
            </a:r>
            <a:r>
              <a:rPr lang="en-US" sz="2800" dirty="0" err="1">
                <a:solidFill>
                  <a:srgbClr val="000090"/>
                </a:solidFill>
              </a:rPr>
              <a:t>domniemanymi</a:t>
            </a:r>
            <a:r>
              <a:rPr lang="en-US" sz="2800" dirty="0">
                <a:solidFill>
                  <a:srgbClr val="000090"/>
                </a:solidFill>
              </a:rPr>
              <a:t> </a:t>
            </a:r>
            <a:r>
              <a:rPr lang="en-US" sz="2800" dirty="0" err="1">
                <a:solidFill>
                  <a:srgbClr val="000090"/>
                </a:solidFill>
              </a:rPr>
              <a:t>zmianami</a:t>
            </a:r>
            <a:r>
              <a:rPr lang="en-US" sz="2800" dirty="0">
                <a:solidFill>
                  <a:srgbClr val="000090"/>
                </a:solidFill>
              </a:rPr>
              <a:t> </a:t>
            </a:r>
            <a:r>
              <a:rPr lang="en-US" sz="2800" dirty="0" err="1">
                <a:solidFill>
                  <a:srgbClr val="000090"/>
                </a:solidFill>
              </a:rPr>
              <a:t>niedokrwiennymi</a:t>
            </a:r>
            <a:r>
              <a:rPr lang="en-US" sz="2800" dirty="0">
                <a:solidFill>
                  <a:srgbClr val="000090"/>
                </a:solidFill>
              </a:rPr>
              <a:t> w EKG, </a:t>
            </a:r>
            <a:r>
              <a:rPr lang="en-US" sz="2800" dirty="0" err="1">
                <a:solidFill>
                  <a:srgbClr val="000090"/>
                </a:solidFill>
              </a:rPr>
              <a:t>lub</a:t>
            </a:r>
            <a:r>
              <a:rPr lang="en-US" sz="2800" dirty="0">
                <a:solidFill>
                  <a:srgbClr val="000090"/>
                </a:solidFill>
              </a:rPr>
              <a:t> z </a:t>
            </a:r>
            <a:r>
              <a:rPr lang="en-US" sz="2800" dirty="0" err="1">
                <a:solidFill>
                  <a:srgbClr val="000090"/>
                </a:solidFill>
              </a:rPr>
              <a:t>migotaniem</a:t>
            </a:r>
            <a:r>
              <a:rPr lang="en-US" sz="2800" dirty="0">
                <a:solidFill>
                  <a:srgbClr val="000090"/>
                </a:solidFill>
              </a:rPr>
              <a:t> </a:t>
            </a:r>
            <a:r>
              <a:rPr lang="en-US" sz="2800" dirty="0" err="1">
                <a:solidFill>
                  <a:srgbClr val="000090"/>
                </a:solidFill>
              </a:rPr>
              <a:t>komór</a:t>
            </a:r>
            <a:r>
              <a:rPr lang="en-US" sz="2800" dirty="0">
                <a:solidFill>
                  <a:srgbClr val="000090"/>
                </a:solidFill>
              </a:rPr>
              <a:t>, </a:t>
            </a:r>
            <a:r>
              <a:rPr lang="en-US" sz="2800" dirty="0" err="1">
                <a:solidFill>
                  <a:srgbClr val="000090"/>
                </a:solidFill>
              </a:rPr>
              <a:t>zmarli</a:t>
            </a:r>
            <a:r>
              <a:rPr lang="en-US" sz="2800" dirty="0">
                <a:solidFill>
                  <a:srgbClr val="000090"/>
                </a:solidFill>
              </a:rPr>
              <a:t> </a:t>
            </a:r>
            <a:r>
              <a:rPr lang="en-US" sz="2800" dirty="0" err="1">
                <a:solidFill>
                  <a:srgbClr val="000090"/>
                </a:solidFill>
              </a:rPr>
              <a:t>przed</a:t>
            </a:r>
            <a:r>
              <a:rPr lang="en-US" sz="2800" dirty="0">
                <a:solidFill>
                  <a:srgbClr val="000090"/>
                </a:solidFill>
              </a:rPr>
              <a:t> </a:t>
            </a:r>
            <a:r>
              <a:rPr lang="en-US" sz="2800" dirty="0" err="1">
                <a:solidFill>
                  <a:srgbClr val="000090"/>
                </a:solidFill>
              </a:rPr>
              <a:t>pobraniem</a:t>
            </a:r>
            <a:r>
              <a:rPr lang="en-US" sz="2800" dirty="0">
                <a:solidFill>
                  <a:srgbClr val="000090"/>
                </a:solidFill>
              </a:rPr>
              <a:t> </a:t>
            </a:r>
            <a:r>
              <a:rPr lang="en-US" sz="2800" dirty="0" err="1">
                <a:solidFill>
                  <a:srgbClr val="000090"/>
                </a:solidFill>
              </a:rPr>
              <a:t>próbek</a:t>
            </a:r>
            <a:r>
              <a:rPr lang="en-US" sz="2800" dirty="0">
                <a:solidFill>
                  <a:srgbClr val="000090"/>
                </a:solidFill>
              </a:rPr>
              <a:t> </a:t>
            </a:r>
            <a:r>
              <a:rPr lang="en-US" sz="2800" dirty="0" err="1">
                <a:solidFill>
                  <a:srgbClr val="000090"/>
                </a:solidFill>
              </a:rPr>
              <a:t>krwi</a:t>
            </a:r>
            <a:r>
              <a:rPr lang="en-US" sz="2800" dirty="0">
                <a:solidFill>
                  <a:srgbClr val="000090"/>
                </a:solidFill>
              </a:rPr>
              <a:t> </a:t>
            </a:r>
            <a:r>
              <a:rPr lang="en-US" sz="2800" dirty="0" err="1">
                <a:solidFill>
                  <a:srgbClr val="000090"/>
                </a:solidFill>
              </a:rPr>
              <a:t>na</a:t>
            </a:r>
            <a:r>
              <a:rPr lang="en-US" sz="2800" dirty="0">
                <a:solidFill>
                  <a:srgbClr val="000090"/>
                </a:solidFill>
              </a:rPr>
              <a:t> </a:t>
            </a:r>
            <a:r>
              <a:rPr lang="en-US" sz="2800" dirty="0" err="1">
                <a:solidFill>
                  <a:srgbClr val="000090"/>
                </a:solidFill>
              </a:rPr>
              <a:t>biomarkery</a:t>
            </a:r>
            <a:r>
              <a:rPr lang="en-US" sz="2800" dirty="0">
                <a:solidFill>
                  <a:srgbClr val="000090"/>
                </a:solidFill>
              </a:rPr>
              <a:t> </a:t>
            </a:r>
            <a:r>
              <a:rPr lang="en-US" sz="2800" dirty="0" err="1">
                <a:solidFill>
                  <a:srgbClr val="000090"/>
                </a:solidFill>
              </a:rPr>
              <a:t>lub</a:t>
            </a:r>
            <a:r>
              <a:rPr lang="en-US" sz="2800" dirty="0">
                <a:solidFill>
                  <a:srgbClr val="000090"/>
                </a:solidFill>
              </a:rPr>
              <a:t> </a:t>
            </a:r>
            <a:r>
              <a:rPr lang="en-US" sz="2800" dirty="0" err="1">
                <a:solidFill>
                  <a:srgbClr val="000090"/>
                </a:solidFill>
              </a:rPr>
              <a:t>przed</a:t>
            </a:r>
            <a:r>
              <a:rPr lang="en-US" sz="2800" dirty="0">
                <a:solidFill>
                  <a:srgbClr val="000090"/>
                </a:solidFill>
              </a:rPr>
              <a:t> </a:t>
            </a:r>
            <a:r>
              <a:rPr lang="en-US" sz="2800" dirty="0" err="1">
                <a:solidFill>
                  <a:srgbClr val="000090"/>
                </a:solidFill>
              </a:rPr>
              <a:t>wzrostem</a:t>
            </a:r>
            <a:r>
              <a:rPr lang="en-US" sz="2800" dirty="0">
                <a:solidFill>
                  <a:srgbClr val="000090"/>
                </a:solidFill>
              </a:rPr>
              <a:t> </a:t>
            </a:r>
            <a:r>
              <a:rPr lang="en-US" sz="2800" dirty="0" err="1">
                <a:solidFill>
                  <a:srgbClr val="000090"/>
                </a:solidFill>
              </a:rPr>
              <a:t>stężenia</a:t>
            </a:r>
            <a:r>
              <a:rPr lang="en-US" sz="2800" dirty="0">
                <a:solidFill>
                  <a:srgbClr val="000090"/>
                </a:solidFill>
              </a:rPr>
              <a:t> </a:t>
            </a:r>
            <a:r>
              <a:rPr lang="en-US" sz="2800" dirty="0" err="1">
                <a:solidFill>
                  <a:srgbClr val="000090"/>
                </a:solidFill>
              </a:rPr>
              <a:t>biomarkerów</a:t>
            </a:r>
            <a:r>
              <a:rPr lang="en-US" sz="2800" dirty="0">
                <a:solidFill>
                  <a:srgbClr val="000090"/>
                </a:solidFill>
              </a:rPr>
              <a:t> </a:t>
            </a:r>
            <a:r>
              <a:rPr lang="en-US" sz="2800" dirty="0" err="1">
                <a:solidFill>
                  <a:srgbClr val="000090"/>
                </a:solidFill>
              </a:rPr>
              <a:t>sercowych</a:t>
            </a:r>
            <a:r>
              <a:rPr lang="en-US" sz="2800" dirty="0">
                <a:solidFill>
                  <a:srgbClr val="000090"/>
                </a:solidFill>
              </a:rPr>
              <a:t>, </a:t>
            </a:r>
            <a:r>
              <a:rPr lang="en-US" sz="2800" dirty="0" err="1">
                <a:solidFill>
                  <a:srgbClr val="000090"/>
                </a:solidFill>
              </a:rPr>
              <a:t>można</a:t>
            </a:r>
            <a:r>
              <a:rPr lang="en-US" sz="2800" dirty="0">
                <a:solidFill>
                  <a:srgbClr val="000090"/>
                </a:solidFill>
              </a:rPr>
              <a:t> </a:t>
            </a:r>
            <a:r>
              <a:rPr lang="en-US" sz="2800" dirty="0" err="1">
                <a:solidFill>
                  <a:srgbClr val="000090"/>
                </a:solidFill>
              </a:rPr>
              <a:t>zidentyfikować</a:t>
            </a:r>
            <a:r>
              <a:rPr lang="en-US" sz="2800" dirty="0">
                <a:solidFill>
                  <a:srgbClr val="000090"/>
                </a:solidFill>
              </a:rPr>
              <a:t> </a:t>
            </a:r>
            <a:r>
              <a:rPr lang="en-US" sz="2800" dirty="0" err="1">
                <a:solidFill>
                  <a:srgbClr val="000090"/>
                </a:solidFill>
              </a:rPr>
              <a:t>jako</a:t>
            </a:r>
            <a:r>
              <a:rPr lang="en-US" sz="2800" dirty="0">
                <a:solidFill>
                  <a:srgbClr val="000090"/>
                </a:solidFill>
              </a:rPr>
              <a:t> </a:t>
            </a:r>
            <a:r>
              <a:rPr lang="en-US" sz="2800" dirty="0" err="1">
                <a:solidFill>
                  <a:srgbClr val="000090"/>
                </a:solidFill>
              </a:rPr>
              <a:t>chorujących</a:t>
            </a:r>
            <a:r>
              <a:rPr lang="en-US" sz="2800" dirty="0">
                <a:solidFill>
                  <a:srgbClr val="000090"/>
                </a:solidFill>
              </a:rPr>
              <a:t> (</a:t>
            </a:r>
            <a:r>
              <a:rPr lang="en-US" sz="2800" dirty="0" err="1">
                <a:solidFill>
                  <a:srgbClr val="000090"/>
                </a:solidFill>
              </a:rPr>
              <a:t>zmarłych</a:t>
            </a:r>
            <a:r>
              <a:rPr lang="en-US" sz="2800" dirty="0">
                <a:solidFill>
                  <a:srgbClr val="000090"/>
                </a:solidFill>
              </a:rPr>
              <a:t>) </a:t>
            </a:r>
            <a:r>
              <a:rPr lang="en-US" sz="2800" dirty="0" err="1">
                <a:solidFill>
                  <a:srgbClr val="000090"/>
                </a:solidFill>
              </a:rPr>
              <a:t>na</a:t>
            </a:r>
            <a:r>
              <a:rPr lang="en-US" sz="2800" dirty="0">
                <a:solidFill>
                  <a:srgbClr val="000090"/>
                </a:solidFill>
              </a:rPr>
              <a:t> MI </a:t>
            </a:r>
            <a:r>
              <a:rPr lang="en-US" sz="2800" dirty="0" err="1">
                <a:solidFill>
                  <a:srgbClr val="000090"/>
                </a:solidFill>
              </a:rPr>
              <a:t>typu</a:t>
            </a:r>
            <a:r>
              <a:rPr lang="en-US" sz="2800" dirty="0">
                <a:solidFill>
                  <a:srgbClr val="000090"/>
                </a:solidFill>
              </a:rPr>
              <a:t> 3, </a:t>
            </a:r>
            <a:r>
              <a:rPr lang="en-US" sz="2800" dirty="0" err="1">
                <a:solidFill>
                  <a:srgbClr val="000090"/>
                </a:solidFill>
              </a:rPr>
              <a:t>lub</a:t>
            </a:r>
            <a:r>
              <a:rPr lang="en-US" sz="2800" dirty="0">
                <a:solidFill>
                  <a:srgbClr val="000090"/>
                </a:solidFill>
              </a:rPr>
              <a:t> MI jest </a:t>
            </a:r>
            <a:r>
              <a:rPr lang="en-US" sz="2800" dirty="0" err="1">
                <a:solidFill>
                  <a:srgbClr val="000090"/>
                </a:solidFill>
              </a:rPr>
              <a:t>wykrywany</a:t>
            </a:r>
            <a:r>
              <a:rPr lang="en-US" sz="2800" dirty="0">
                <a:solidFill>
                  <a:srgbClr val="000090"/>
                </a:solidFill>
              </a:rPr>
              <a:t> w </a:t>
            </a:r>
            <a:r>
              <a:rPr lang="en-US" sz="2800" dirty="0" err="1">
                <a:solidFill>
                  <a:srgbClr val="000090"/>
                </a:solidFill>
              </a:rPr>
              <a:t>badaniu</a:t>
            </a:r>
            <a:r>
              <a:rPr lang="en-US" sz="2800" dirty="0">
                <a:solidFill>
                  <a:srgbClr val="000090"/>
                </a:solidFill>
              </a:rPr>
              <a:t> </a:t>
            </a:r>
            <a:r>
              <a:rPr lang="en-US" sz="2800" dirty="0" err="1">
                <a:solidFill>
                  <a:srgbClr val="000090"/>
                </a:solidFill>
              </a:rPr>
              <a:t>autopsyjnym</a:t>
            </a:r>
            <a:r>
              <a:rPr lang="en-US" sz="2800" dirty="0">
                <a:solidFill>
                  <a:srgbClr val="000090"/>
                </a:solidFill>
              </a:rPr>
              <a:t>.</a:t>
            </a:r>
          </a:p>
          <a:p>
            <a:pPr marL="0" indent="0" algn="ctr">
              <a:buNone/>
            </a:pPr>
            <a:endParaRPr lang="en-US" sz="2800" dirty="0">
              <a:solidFill>
                <a:srgbClr val="000090"/>
              </a:solidFill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bright="-17000" contrast="5400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5888566" y="5978630"/>
            <a:ext cx="3213039" cy="8239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07272443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algn="ctr"/>
            <a:r>
              <a:rPr lang="en-US" dirty="0" err="1"/>
              <a:t>Zawał</a:t>
            </a:r>
            <a:r>
              <a:rPr lang="en-US" dirty="0"/>
              <a:t> </a:t>
            </a:r>
            <a:r>
              <a:rPr lang="en-US" dirty="0" err="1"/>
              <a:t>wikłający</a:t>
            </a:r>
            <a:r>
              <a:rPr lang="en-US" dirty="0"/>
              <a:t> </a:t>
            </a:r>
            <a:r>
              <a:rPr lang="en-US" dirty="0" err="1"/>
              <a:t>procedury</a:t>
            </a:r>
            <a:r>
              <a:rPr lang="en-US" dirty="0"/>
              <a:t> </a:t>
            </a:r>
            <a:r>
              <a:rPr lang="en-US" dirty="0" err="1"/>
              <a:t>rewaskularyzacyjne</a:t>
            </a:r>
            <a:r>
              <a:rPr lang="en-US" dirty="0"/>
              <a:t> (PCI, CABG)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15900" y="1600200"/>
            <a:ext cx="8712200" cy="4876800"/>
          </a:xfrm>
        </p:spPr>
        <p:txBody>
          <a:bodyPr>
            <a:normAutofit/>
          </a:bodyPr>
          <a:lstStyle/>
          <a:p>
            <a:pPr marL="0" indent="0">
              <a:buNone/>
            </a:pPr>
            <a:endParaRPr lang="en-US" sz="3000" dirty="0"/>
          </a:p>
          <a:p>
            <a:r>
              <a:rPr lang="en-US" sz="3000" dirty="0" err="1"/>
              <a:t>Wyjściowe</a:t>
            </a:r>
            <a:r>
              <a:rPr lang="en-US" sz="3000" dirty="0"/>
              <a:t> </a:t>
            </a:r>
            <a:r>
              <a:rPr lang="en-US" sz="3000" dirty="0" err="1"/>
              <a:t>st.</a:t>
            </a:r>
            <a:r>
              <a:rPr lang="en-US" sz="3000" dirty="0"/>
              <a:t> </a:t>
            </a:r>
            <a:r>
              <a:rPr lang="en-US" sz="3000" dirty="0" err="1"/>
              <a:t>cTn</a:t>
            </a:r>
            <a:r>
              <a:rPr lang="en-US" sz="3000" dirty="0"/>
              <a:t> ≤99 </a:t>
            </a:r>
            <a:r>
              <a:rPr lang="en-US" sz="3000" dirty="0" err="1"/>
              <a:t>perc</a:t>
            </a:r>
            <a:r>
              <a:rPr lang="en-US" sz="3000" dirty="0"/>
              <a:t>. </a:t>
            </a:r>
            <a:r>
              <a:rPr lang="en-US" sz="3000" dirty="0" err="1"/>
              <a:t>ggpr</a:t>
            </a:r>
            <a:r>
              <a:rPr lang="en-US" sz="3000" dirty="0"/>
              <a:t>: </a:t>
            </a:r>
            <a:r>
              <a:rPr lang="en-US" sz="3000" dirty="0">
                <a:latin typeface="Wingdings"/>
                <a:ea typeface="Wingdings"/>
                <a:cs typeface="Wingdings"/>
                <a:sym typeface="Wingdings"/>
              </a:rPr>
              <a:t></a:t>
            </a:r>
            <a:r>
              <a:rPr lang="en-US" sz="3000" dirty="0" err="1"/>
              <a:t>st.</a:t>
            </a:r>
            <a:r>
              <a:rPr lang="en-US" sz="3000" dirty="0"/>
              <a:t> </a:t>
            </a:r>
            <a:r>
              <a:rPr lang="en-US" sz="3000" dirty="0" err="1"/>
              <a:t>cTn</a:t>
            </a:r>
            <a:r>
              <a:rPr lang="en-US" sz="3000" dirty="0"/>
              <a:t> </a:t>
            </a:r>
            <a:r>
              <a:rPr lang="en-US" sz="3000" b="1" dirty="0">
                <a:solidFill>
                  <a:srgbClr val="FF0000"/>
                </a:solidFill>
              </a:rPr>
              <a:t>&gt;</a:t>
            </a:r>
            <a:r>
              <a:rPr lang="en-US" sz="3000" b="1" i="1" dirty="0">
                <a:solidFill>
                  <a:srgbClr val="FF0000"/>
                </a:solidFill>
              </a:rPr>
              <a:t>n</a:t>
            </a:r>
            <a:r>
              <a:rPr lang="en-US" sz="3000" b="1" dirty="0">
                <a:solidFill>
                  <a:srgbClr val="FF0000"/>
                </a:solidFill>
              </a:rPr>
              <a:t>×99. </a:t>
            </a:r>
            <a:r>
              <a:rPr lang="en-US" sz="3000" b="1" dirty="0" err="1">
                <a:solidFill>
                  <a:srgbClr val="FF0000"/>
                </a:solidFill>
              </a:rPr>
              <a:t>perc</a:t>
            </a:r>
            <a:r>
              <a:rPr lang="en-US" sz="3000" b="1" dirty="0">
                <a:solidFill>
                  <a:srgbClr val="FF0000"/>
                </a:solidFill>
              </a:rPr>
              <a:t>. </a:t>
            </a:r>
            <a:r>
              <a:rPr lang="en-US" sz="3000" b="1" dirty="0" err="1">
                <a:solidFill>
                  <a:srgbClr val="FF0000"/>
                </a:solidFill>
              </a:rPr>
              <a:t>ggpr</a:t>
            </a:r>
            <a:endParaRPr lang="en-US" sz="3000" b="1" dirty="0">
              <a:solidFill>
                <a:srgbClr val="FF0000"/>
              </a:solidFill>
            </a:endParaRPr>
          </a:p>
          <a:p>
            <a:r>
              <a:rPr lang="en-US" sz="3000" dirty="0" err="1"/>
              <a:t>Wyjściowe</a:t>
            </a:r>
            <a:r>
              <a:rPr lang="en-US" sz="3000" dirty="0"/>
              <a:t> </a:t>
            </a:r>
            <a:r>
              <a:rPr lang="en-US" sz="3000" dirty="0" err="1"/>
              <a:t>st.</a:t>
            </a:r>
            <a:r>
              <a:rPr lang="en-US" sz="3000" dirty="0"/>
              <a:t> </a:t>
            </a:r>
            <a:r>
              <a:rPr lang="en-US" sz="3000" dirty="0" err="1"/>
              <a:t>cTn</a:t>
            </a:r>
            <a:r>
              <a:rPr lang="en-US" sz="3000" dirty="0"/>
              <a:t> &gt;99 </a:t>
            </a:r>
            <a:r>
              <a:rPr lang="en-US" sz="3000" dirty="0" err="1"/>
              <a:t>perc</a:t>
            </a:r>
            <a:r>
              <a:rPr lang="en-US" sz="3000" dirty="0"/>
              <a:t>. </a:t>
            </a:r>
            <a:r>
              <a:rPr lang="en-US" sz="3000" dirty="0" err="1"/>
              <a:t>ggpr</a:t>
            </a:r>
            <a:r>
              <a:rPr lang="en-US" sz="3000" dirty="0"/>
              <a:t>, </a:t>
            </a:r>
            <a:r>
              <a:rPr lang="en-US" sz="3000" dirty="0" err="1"/>
              <a:t>stabilne</a:t>
            </a:r>
            <a:r>
              <a:rPr lang="en-US" sz="3000" dirty="0"/>
              <a:t> (</a:t>
            </a:r>
            <a:r>
              <a:rPr lang="en-US" sz="3000" dirty="0" err="1"/>
              <a:t>zmienność</a:t>
            </a:r>
            <a:r>
              <a:rPr lang="en-US" sz="3000" dirty="0"/>
              <a:t> ≤20%) </a:t>
            </a:r>
            <a:r>
              <a:rPr lang="en-US" sz="3000" dirty="0" err="1"/>
              <a:t>lub</a:t>
            </a:r>
            <a:r>
              <a:rPr lang="en-US" sz="3000" dirty="0"/>
              <a:t> </a:t>
            </a:r>
            <a:r>
              <a:rPr lang="en-US" sz="3000" dirty="0" err="1"/>
              <a:t>spadające</a:t>
            </a:r>
            <a:r>
              <a:rPr lang="en-US" sz="3000" dirty="0"/>
              <a:t>: </a:t>
            </a:r>
            <a:r>
              <a:rPr lang="en-US" sz="3000" dirty="0">
                <a:latin typeface="Wingdings"/>
                <a:ea typeface="Wingdings"/>
                <a:cs typeface="Wingdings"/>
                <a:sym typeface="Wingdings"/>
              </a:rPr>
              <a:t></a:t>
            </a:r>
            <a:r>
              <a:rPr lang="en-US" sz="3000" dirty="0" err="1"/>
              <a:t>st.</a:t>
            </a:r>
            <a:r>
              <a:rPr lang="en-US" sz="3000" dirty="0"/>
              <a:t> </a:t>
            </a:r>
            <a:r>
              <a:rPr lang="en-US" sz="3000" dirty="0" err="1"/>
              <a:t>cTn</a:t>
            </a:r>
            <a:r>
              <a:rPr lang="en-US" sz="3000" dirty="0"/>
              <a:t> </a:t>
            </a:r>
            <a:r>
              <a:rPr lang="en-US" sz="3000" b="1" dirty="0">
                <a:solidFill>
                  <a:srgbClr val="FF0000"/>
                </a:solidFill>
              </a:rPr>
              <a:t>&gt;20% </a:t>
            </a:r>
            <a:r>
              <a:rPr lang="en-US" sz="3000" b="1" dirty="0" err="1">
                <a:solidFill>
                  <a:srgbClr val="FF0000"/>
                </a:solidFill>
              </a:rPr>
              <a:t>przy</a:t>
            </a:r>
            <a:r>
              <a:rPr lang="en-US" sz="3000" b="1" dirty="0">
                <a:solidFill>
                  <a:srgbClr val="FF0000"/>
                </a:solidFill>
              </a:rPr>
              <a:t> </a:t>
            </a:r>
            <a:r>
              <a:rPr lang="en-US" sz="3000" b="1" dirty="0" err="1">
                <a:solidFill>
                  <a:srgbClr val="FF0000"/>
                </a:solidFill>
              </a:rPr>
              <a:t>bezwzględnej</a:t>
            </a:r>
            <a:r>
              <a:rPr lang="en-US" sz="3000" b="1" dirty="0">
                <a:solidFill>
                  <a:srgbClr val="FF0000"/>
                </a:solidFill>
              </a:rPr>
              <a:t> </a:t>
            </a:r>
            <a:r>
              <a:rPr lang="en-US" sz="3000" b="1" dirty="0" err="1">
                <a:solidFill>
                  <a:srgbClr val="FF0000"/>
                </a:solidFill>
              </a:rPr>
              <a:t>wartości</a:t>
            </a:r>
            <a:r>
              <a:rPr lang="en-US" sz="3000" b="1" dirty="0">
                <a:solidFill>
                  <a:srgbClr val="FF0000"/>
                </a:solidFill>
              </a:rPr>
              <a:t> &gt;</a:t>
            </a:r>
            <a:r>
              <a:rPr lang="en-US" sz="3000" b="1" i="1" dirty="0">
                <a:solidFill>
                  <a:srgbClr val="FF0000"/>
                </a:solidFill>
              </a:rPr>
              <a:t>n</a:t>
            </a:r>
            <a:r>
              <a:rPr lang="en-US" sz="3000" b="1" dirty="0">
                <a:solidFill>
                  <a:srgbClr val="FF0000"/>
                </a:solidFill>
              </a:rPr>
              <a:t>×99. </a:t>
            </a:r>
            <a:r>
              <a:rPr lang="en-US" sz="3000" b="1" dirty="0" err="1">
                <a:solidFill>
                  <a:srgbClr val="FF0000"/>
                </a:solidFill>
              </a:rPr>
              <a:t>perc</a:t>
            </a:r>
            <a:r>
              <a:rPr lang="en-US" sz="3000" b="1" dirty="0">
                <a:solidFill>
                  <a:srgbClr val="FF0000"/>
                </a:solidFill>
              </a:rPr>
              <a:t>. </a:t>
            </a:r>
            <a:r>
              <a:rPr lang="en-US" sz="3000" b="1" dirty="0" err="1">
                <a:solidFill>
                  <a:srgbClr val="FF0000"/>
                </a:solidFill>
              </a:rPr>
              <a:t>ggpr</a:t>
            </a:r>
            <a:endParaRPr lang="en-US" sz="3000" b="1" dirty="0">
              <a:solidFill>
                <a:srgbClr val="FF0000"/>
              </a:solidFill>
            </a:endParaRPr>
          </a:p>
          <a:p>
            <a:r>
              <a:rPr lang="en-US" sz="3000" dirty="0"/>
              <a:t>+ </a:t>
            </a:r>
            <a:r>
              <a:rPr lang="en-US" sz="3000" dirty="0" err="1"/>
              <a:t>przynajmniej</a:t>
            </a:r>
            <a:r>
              <a:rPr lang="en-US" sz="3000" dirty="0"/>
              <a:t> 1 z </a:t>
            </a:r>
            <a:r>
              <a:rPr lang="en-US" sz="3000" dirty="0" err="1"/>
              <a:t>objawów</a:t>
            </a:r>
            <a:r>
              <a:rPr lang="en-US" sz="3000" dirty="0"/>
              <a:t> </a:t>
            </a:r>
            <a:r>
              <a:rPr lang="en-US" sz="3000" dirty="0" err="1"/>
              <a:t>ostrego</a:t>
            </a:r>
            <a:r>
              <a:rPr lang="en-US" sz="3000" dirty="0"/>
              <a:t> </a:t>
            </a:r>
            <a:r>
              <a:rPr lang="en-US" sz="3000" dirty="0" err="1"/>
              <a:t>niedotlenienia</a:t>
            </a:r>
            <a:r>
              <a:rPr lang="en-US" sz="3000" dirty="0"/>
              <a:t> </a:t>
            </a:r>
            <a:r>
              <a:rPr lang="en-US" sz="3000" dirty="0" err="1"/>
              <a:t>miokardium</a:t>
            </a:r>
            <a:endParaRPr lang="en-US" sz="3000" dirty="0"/>
          </a:p>
          <a:p>
            <a:endParaRPr lang="en-US" sz="3000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bright="-17000" contrast="5400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5888566" y="5978630"/>
            <a:ext cx="3213039" cy="8239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65816777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44500"/>
            <a:ext cx="8229600" cy="990600"/>
          </a:xfrm>
        </p:spPr>
        <p:txBody>
          <a:bodyPr/>
          <a:lstStyle/>
          <a:p>
            <a:pPr algn="ctr"/>
            <a:r>
              <a:rPr lang="en-US" dirty="0" err="1"/>
              <a:t>Zawał</a:t>
            </a:r>
            <a:r>
              <a:rPr lang="en-US" dirty="0"/>
              <a:t> </a:t>
            </a:r>
            <a:r>
              <a:rPr lang="en-US" dirty="0" err="1"/>
              <a:t>serca</a:t>
            </a:r>
            <a:r>
              <a:rPr lang="en-US" dirty="0"/>
              <a:t> </a:t>
            </a:r>
            <a:r>
              <a:rPr lang="en-US" dirty="0" err="1"/>
              <a:t>typu</a:t>
            </a:r>
            <a:r>
              <a:rPr lang="en-US" dirty="0"/>
              <a:t> 4a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15900" y="1282700"/>
            <a:ext cx="8712200" cy="4876800"/>
          </a:xfrm>
        </p:spPr>
        <p:txBody>
          <a:bodyPr>
            <a:normAutofit/>
          </a:bodyPr>
          <a:lstStyle/>
          <a:p>
            <a:r>
              <a:rPr lang="en-US" sz="3200" b="1" dirty="0">
                <a:solidFill>
                  <a:srgbClr val="000090"/>
                </a:solidFill>
              </a:rPr>
              <a:t>≤48 </a:t>
            </a:r>
            <a:r>
              <a:rPr lang="en-US" sz="3200" b="1" dirty="0" err="1">
                <a:solidFill>
                  <a:srgbClr val="000090"/>
                </a:solidFill>
              </a:rPr>
              <a:t>godz</a:t>
            </a:r>
            <a:r>
              <a:rPr lang="en-US" sz="3200" b="1" dirty="0">
                <a:solidFill>
                  <a:srgbClr val="000090"/>
                </a:solidFill>
              </a:rPr>
              <a:t>. </a:t>
            </a:r>
            <a:r>
              <a:rPr lang="en-US" sz="3200" b="1" dirty="0" err="1">
                <a:solidFill>
                  <a:srgbClr val="000090"/>
                </a:solidFill>
              </a:rPr>
              <a:t>po</a:t>
            </a:r>
            <a:r>
              <a:rPr lang="en-US" sz="3200" b="1" dirty="0">
                <a:solidFill>
                  <a:srgbClr val="000090"/>
                </a:solidFill>
              </a:rPr>
              <a:t> PCI</a:t>
            </a:r>
          </a:p>
          <a:p>
            <a:r>
              <a:rPr lang="en-US" sz="3200" dirty="0" err="1"/>
              <a:t>Wyjściowe</a:t>
            </a:r>
            <a:r>
              <a:rPr lang="en-US" sz="3200" dirty="0"/>
              <a:t> </a:t>
            </a:r>
            <a:r>
              <a:rPr lang="en-US" sz="3200" dirty="0" err="1"/>
              <a:t>st.</a:t>
            </a:r>
            <a:r>
              <a:rPr lang="en-US" sz="3200" dirty="0"/>
              <a:t> </a:t>
            </a:r>
            <a:r>
              <a:rPr lang="en-US" sz="3200" dirty="0" err="1"/>
              <a:t>cTn</a:t>
            </a:r>
            <a:r>
              <a:rPr lang="en-US" sz="3200" dirty="0"/>
              <a:t> ≤99 </a:t>
            </a:r>
            <a:r>
              <a:rPr lang="en-US" sz="3200" dirty="0" err="1"/>
              <a:t>perc</a:t>
            </a:r>
            <a:r>
              <a:rPr lang="en-US" sz="3200" dirty="0"/>
              <a:t>. </a:t>
            </a:r>
            <a:r>
              <a:rPr lang="en-US" sz="3200" dirty="0" err="1"/>
              <a:t>ggpr</a:t>
            </a:r>
            <a:r>
              <a:rPr lang="en-US" sz="3200" dirty="0"/>
              <a:t>: </a:t>
            </a:r>
            <a:r>
              <a:rPr lang="en-US" sz="3200" b="1" dirty="0">
                <a:solidFill>
                  <a:srgbClr val="FF0000"/>
                </a:solidFill>
                <a:latin typeface="Wingdings"/>
                <a:ea typeface="Wingdings"/>
                <a:cs typeface="Wingdings"/>
                <a:sym typeface="Wingdings"/>
              </a:rPr>
              <a:t></a:t>
            </a:r>
            <a:r>
              <a:rPr lang="en-US" sz="3200" b="1" dirty="0" err="1">
                <a:solidFill>
                  <a:srgbClr val="FF0000"/>
                </a:solidFill>
              </a:rPr>
              <a:t>st.</a:t>
            </a:r>
            <a:r>
              <a:rPr lang="en-US" sz="3200" b="1" dirty="0">
                <a:solidFill>
                  <a:srgbClr val="FF0000"/>
                </a:solidFill>
              </a:rPr>
              <a:t> </a:t>
            </a:r>
            <a:r>
              <a:rPr lang="en-US" sz="3200" b="1" dirty="0" err="1">
                <a:solidFill>
                  <a:srgbClr val="FF0000"/>
                </a:solidFill>
              </a:rPr>
              <a:t>cTn</a:t>
            </a:r>
            <a:r>
              <a:rPr lang="en-US" sz="3200" b="1" dirty="0">
                <a:solidFill>
                  <a:srgbClr val="FF0000"/>
                </a:solidFill>
              </a:rPr>
              <a:t> &gt;5×99. </a:t>
            </a:r>
            <a:r>
              <a:rPr lang="en-US" sz="3200" b="1" dirty="0" err="1">
                <a:solidFill>
                  <a:srgbClr val="FF0000"/>
                </a:solidFill>
              </a:rPr>
              <a:t>perc</a:t>
            </a:r>
            <a:r>
              <a:rPr lang="en-US" sz="3200" b="1" dirty="0">
                <a:solidFill>
                  <a:srgbClr val="FF0000"/>
                </a:solidFill>
              </a:rPr>
              <a:t>. </a:t>
            </a:r>
            <a:r>
              <a:rPr lang="en-US" sz="3200" b="1" dirty="0" err="1">
                <a:solidFill>
                  <a:srgbClr val="FF0000"/>
                </a:solidFill>
              </a:rPr>
              <a:t>ggpr</a:t>
            </a:r>
            <a:endParaRPr lang="en-US" sz="3200" b="1" dirty="0">
              <a:solidFill>
                <a:srgbClr val="FF0000"/>
              </a:solidFill>
            </a:endParaRPr>
          </a:p>
          <a:p>
            <a:r>
              <a:rPr lang="en-US" sz="3200" dirty="0" err="1"/>
              <a:t>Wyjściowe</a:t>
            </a:r>
            <a:r>
              <a:rPr lang="en-US" sz="3200" dirty="0"/>
              <a:t> </a:t>
            </a:r>
            <a:r>
              <a:rPr lang="en-US" sz="3200" dirty="0" err="1"/>
              <a:t>st.</a:t>
            </a:r>
            <a:r>
              <a:rPr lang="en-US" sz="3200" dirty="0"/>
              <a:t> </a:t>
            </a:r>
            <a:r>
              <a:rPr lang="en-US" sz="3200" dirty="0" err="1"/>
              <a:t>cTn</a:t>
            </a:r>
            <a:r>
              <a:rPr lang="en-US" sz="3200" dirty="0"/>
              <a:t> &gt;99 </a:t>
            </a:r>
            <a:r>
              <a:rPr lang="en-US" sz="3200" dirty="0" err="1"/>
              <a:t>perc</a:t>
            </a:r>
            <a:r>
              <a:rPr lang="en-US" sz="3200" dirty="0"/>
              <a:t>. </a:t>
            </a:r>
            <a:r>
              <a:rPr lang="en-US" sz="3200" dirty="0" err="1"/>
              <a:t>ggpr</a:t>
            </a:r>
            <a:r>
              <a:rPr lang="en-US" sz="3200" dirty="0"/>
              <a:t>, </a:t>
            </a:r>
            <a:r>
              <a:rPr lang="en-US" sz="3200" dirty="0" err="1"/>
              <a:t>stabilne</a:t>
            </a:r>
            <a:r>
              <a:rPr lang="en-US" sz="3200" dirty="0"/>
              <a:t> (</a:t>
            </a:r>
            <a:r>
              <a:rPr lang="en-US" sz="3200" dirty="0" err="1"/>
              <a:t>zmienność</a:t>
            </a:r>
            <a:r>
              <a:rPr lang="en-US" sz="3200" dirty="0"/>
              <a:t> ≤20%) </a:t>
            </a:r>
            <a:r>
              <a:rPr lang="en-US" sz="3200" dirty="0" err="1"/>
              <a:t>lub</a:t>
            </a:r>
            <a:r>
              <a:rPr lang="en-US" sz="3200" dirty="0"/>
              <a:t> </a:t>
            </a:r>
            <a:r>
              <a:rPr lang="en-US" sz="3200" dirty="0" err="1"/>
              <a:t>spadające</a:t>
            </a:r>
            <a:r>
              <a:rPr lang="en-US" sz="3200" dirty="0"/>
              <a:t>: </a:t>
            </a:r>
            <a:r>
              <a:rPr lang="en-US" sz="3200" b="1" dirty="0">
                <a:solidFill>
                  <a:srgbClr val="FF0000"/>
                </a:solidFill>
                <a:latin typeface="Wingdings"/>
                <a:ea typeface="Wingdings"/>
                <a:cs typeface="Wingdings"/>
                <a:sym typeface="Wingdings"/>
              </a:rPr>
              <a:t></a:t>
            </a:r>
            <a:r>
              <a:rPr lang="en-US" sz="3200" b="1" dirty="0" err="1">
                <a:solidFill>
                  <a:srgbClr val="FF0000"/>
                </a:solidFill>
              </a:rPr>
              <a:t>st.</a:t>
            </a:r>
            <a:r>
              <a:rPr lang="en-US" sz="3200" b="1" dirty="0">
                <a:solidFill>
                  <a:srgbClr val="FF0000"/>
                </a:solidFill>
              </a:rPr>
              <a:t> </a:t>
            </a:r>
            <a:r>
              <a:rPr lang="en-US" sz="3200" b="1" dirty="0" err="1">
                <a:solidFill>
                  <a:srgbClr val="FF0000"/>
                </a:solidFill>
              </a:rPr>
              <a:t>cTn</a:t>
            </a:r>
            <a:r>
              <a:rPr lang="en-US" sz="3200" b="1" dirty="0">
                <a:solidFill>
                  <a:srgbClr val="FF0000"/>
                </a:solidFill>
              </a:rPr>
              <a:t> &gt;20% </a:t>
            </a:r>
            <a:r>
              <a:rPr lang="en-US" sz="3200" b="1" dirty="0" err="1">
                <a:solidFill>
                  <a:srgbClr val="FF0000"/>
                </a:solidFill>
              </a:rPr>
              <a:t>przy</a:t>
            </a:r>
            <a:r>
              <a:rPr lang="en-US" sz="3200" b="1" dirty="0">
                <a:solidFill>
                  <a:srgbClr val="FF0000"/>
                </a:solidFill>
              </a:rPr>
              <a:t> </a:t>
            </a:r>
            <a:r>
              <a:rPr lang="en-US" sz="3200" b="1" dirty="0" err="1">
                <a:solidFill>
                  <a:srgbClr val="FF0000"/>
                </a:solidFill>
              </a:rPr>
              <a:t>bezwzględnej</a:t>
            </a:r>
            <a:r>
              <a:rPr lang="en-US" sz="3200" b="1" dirty="0">
                <a:solidFill>
                  <a:srgbClr val="FF0000"/>
                </a:solidFill>
              </a:rPr>
              <a:t> </a:t>
            </a:r>
            <a:r>
              <a:rPr lang="en-US" sz="3200" b="1" dirty="0" err="1">
                <a:solidFill>
                  <a:srgbClr val="FF0000"/>
                </a:solidFill>
              </a:rPr>
              <a:t>wartości</a:t>
            </a:r>
            <a:r>
              <a:rPr lang="en-US" sz="3200" b="1" dirty="0">
                <a:solidFill>
                  <a:srgbClr val="FF0000"/>
                </a:solidFill>
              </a:rPr>
              <a:t> &gt;5×99. </a:t>
            </a:r>
            <a:r>
              <a:rPr lang="en-US" sz="3200" b="1" dirty="0" err="1">
                <a:solidFill>
                  <a:srgbClr val="FF0000"/>
                </a:solidFill>
              </a:rPr>
              <a:t>perc</a:t>
            </a:r>
            <a:r>
              <a:rPr lang="en-US" sz="3200" b="1" dirty="0">
                <a:solidFill>
                  <a:srgbClr val="FF0000"/>
                </a:solidFill>
              </a:rPr>
              <a:t>. </a:t>
            </a:r>
            <a:r>
              <a:rPr lang="en-US" sz="3200" b="1" dirty="0" err="1">
                <a:solidFill>
                  <a:srgbClr val="FF0000"/>
                </a:solidFill>
              </a:rPr>
              <a:t>ggpr</a:t>
            </a:r>
            <a:endParaRPr lang="en-US" sz="3200" b="1" dirty="0">
              <a:solidFill>
                <a:srgbClr val="FF0000"/>
              </a:solidFill>
            </a:endParaRPr>
          </a:p>
          <a:p>
            <a:r>
              <a:rPr lang="en-US" sz="3200" b="1" dirty="0">
                <a:solidFill>
                  <a:srgbClr val="FF0000"/>
                </a:solidFill>
              </a:rPr>
              <a:t>+ </a:t>
            </a:r>
            <a:r>
              <a:rPr lang="en-US" sz="3200" b="1" dirty="0" err="1">
                <a:solidFill>
                  <a:srgbClr val="FF0000"/>
                </a:solidFill>
              </a:rPr>
              <a:t>przynajmniej</a:t>
            </a:r>
            <a:r>
              <a:rPr lang="en-US" sz="3200" b="1" dirty="0">
                <a:solidFill>
                  <a:srgbClr val="FF0000"/>
                </a:solidFill>
              </a:rPr>
              <a:t> 1 z </a:t>
            </a:r>
            <a:r>
              <a:rPr lang="en-US" sz="3200" b="1" dirty="0" err="1">
                <a:solidFill>
                  <a:srgbClr val="FF0000"/>
                </a:solidFill>
              </a:rPr>
              <a:t>objawów</a:t>
            </a:r>
            <a:r>
              <a:rPr lang="en-US" sz="3200" b="1" dirty="0">
                <a:solidFill>
                  <a:srgbClr val="FF0000"/>
                </a:solidFill>
              </a:rPr>
              <a:t> </a:t>
            </a:r>
            <a:r>
              <a:rPr lang="en-US" sz="3200" b="1" dirty="0" err="1">
                <a:solidFill>
                  <a:srgbClr val="FF0000"/>
                </a:solidFill>
              </a:rPr>
              <a:t>ostrego</a:t>
            </a:r>
            <a:r>
              <a:rPr lang="en-US" sz="3200" b="1" dirty="0">
                <a:solidFill>
                  <a:srgbClr val="FF0000"/>
                </a:solidFill>
              </a:rPr>
              <a:t> </a:t>
            </a:r>
            <a:r>
              <a:rPr lang="en-US" sz="3200" b="1" dirty="0" err="1">
                <a:solidFill>
                  <a:srgbClr val="FF0000"/>
                </a:solidFill>
              </a:rPr>
              <a:t>niedotlenienia</a:t>
            </a:r>
            <a:r>
              <a:rPr lang="en-US" sz="3200" b="1" dirty="0">
                <a:solidFill>
                  <a:srgbClr val="FF0000"/>
                </a:solidFill>
              </a:rPr>
              <a:t> </a:t>
            </a:r>
            <a:r>
              <a:rPr lang="en-US" sz="3200" b="1" dirty="0" err="1">
                <a:solidFill>
                  <a:srgbClr val="FF0000"/>
                </a:solidFill>
              </a:rPr>
              <a:t>miokardium</a:t>
            </a:r>
            <a:endParaRPr lang="en-US" sz="3200" b="1" dirty="0">
              <a:solidFill>
                <a:srgbClr val="FF0000"/>
              </a:solidFill>
            </a:endParaRPr>
          </a:p>
          <a:p>
            <a:endParaRPr lang="en-US" sz="3200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bright="-17000" contrast="5400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5888566" y="5978630"/>
            <a:ext cx="3213039" cy="8239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26041741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52400" y="850900"/>
            <a:ext cx="8826500" cy="4876800"/>
          </a:xfrm>
        </p:spPr>
        <p:txBody>
          <a:bodyPr>
            <a:normAutofit/>
          </a:bodyPr>
          <a:lstStyle/>
          <a:p>
            <a:r>
              <a:rPr lang="en-US" sz="3200" b="1" dirty="0" err="1">
                <a:solidFill>
                  <a:schemeClr val="tx2"/>
                </a:solidFill>
              </a:rPr>
              <a:t>Zawał</a:t>
            </a:r>
            <a:r>
              <a:rPr lang="en-US" sz="3200" b="1" dirty="0">
                <a:solidFill>
                  <a:schemeClr val="tx2"/>
                </a:solidFill>
              </a:rPr>
              <a:t> </a:t>
            </a:r>
            <a:r>
              <a:rPr lang="en-US" sz="3200" b="1" dirty="0" err="1">
                <a:solidFill>
                  <a:schemeClr val="tx2"/>
                </a:solidFill>
              </a:rPr>
              <a:t>typu</a:t>
            </a:r>
            <a:r>
              <a:rPr lang="en-US" sz="3200" b="1" dirty="0">
                <a:solidFill>
                  <a:schemeClr val="tx2"/>
                </a:solidFill>
              </a:rPr>
              <a:t> 4b (</a:t>
            </a:r>
            <a:r>
              <a:rPr lang="en-US" sz="3200" b="1" dirty="0" err="1">
                <a:solidFill>
                  <a:schemeClr val="tx2"/>
                </a:solidFill>
              </a:rPr>
              <a:t>zakrzepica</a:t>
            </a:r>
            <a:r>
              <a:rPr lang="en-US" sz="3200" b="1" dirty="0">
                <a:solidFill>
                  <a:schemeClr val="tx2"/>
                </a:solidFill>
              </a:rPr>
              <a:t> w </a:t>
            </a:r>
            <a:r>
              <a:rPr lang="en-US" sz="3200" b="1" dirty="0" err="1">
                <a:solidFill>
                  <a:schemeClr val="tx2"/>
                </a:solidFill>
              </a:rPr>
              <a:t>stencie</a:t>
            </a:r>
            <a:r>
              <a:rPr lang="en-US" sz="3200" b="1" dirty="0">
                <a:solidFill>
                  <a:schemeClr val="tx2"/>
                </a:solidFill>
              </a:rPr>
              <a:t>)</a:t>
            </a:r>
            <a:r>
              <a:rPr lang="en-US" sz="3200" dirty="0"/>
              <a:t> </a:t>
            </a:r>
            <a:r>
              <a:rPr lang="en-US" sz="3200" dirty="0">
                <a:sym typeface="Wingdings"/>
              </a:rPr>
              <a:t> </a:t>
            </a:r>
            <a:r>
              <a:rPr lang="en-US" sz="3200" dirty="0" err="1">
                <a:sym typeface="Wingdings"/>
              </a:rPr>
              <a:t>kryteria</a:t>
            </a:r>
            <a:r>
              <a:rPr lang="en-US" sz="3200" dirty="0">
                <a:sym typeface="Wingdings"/>
              </a:rPr>
              <a:t> </a:t>
            </a:r>
            <a:r>
              <a:rPr lang="en-US" sz="3200" dirty="0" err="1">
                <a:sym typeface="Wingdings"/>
              </a:rPr>
              <a:t>jak</a:t>
            </a:r>
            <a:r>
              <a:rPr lang="en-US" sz="3200" dirty="0">
                <a:sym typeface="Wingdings"/>
              </a:rPr>
              <a:t> w </a:t>
            </a:r>
            <a:r>
              <a:rPr lang="en-US" sz="3200" dirty="0" err="1">
                <a:sym typeface="Wingdings"/>
              </a:rPr>
              <a:t>zawale</a:t>
            </a:r>
            <a:r>
              <a:rPr lang="en-US" sz="3200" dirty="0">
                <a:sym typeface="Wingdings"/>
              </a:rPr>
              <a:t> </a:t>
            </a:r>
            <a:r>
              <a:rPr lang="en-US" sz="3200" dirty="0" err="1">
                <a:sym typeface="Wingdings"/>
              </a:rPr>
              <a:t>typu</a:t>
            </a:r>
            <a:r>
              <a:rPr lang="en-US" sz="3200" dirty="0">
                <a:sym typeface="Wingdings"/>
              </a:rPr>
              <a:t> 1; </a:t>
            </a:r>
            <a:r>
              <a:rPr lang="en-US" sz="3200" dirty="0" err="1">
                <a:sym typeface="Wingdings"/>
              </a:rPr>
              <a:t>dokumentowany</a:t>
            </a:r>
            <a:r>
              <a:rPr lang="en-US" sz="3200" dirty="0">
                <a:sym typeface="Wingdings"/>
              </a:rPr>
              <a:t> </a:t>
            </a:r>
            <a:r>
              <a:rPr lang="en-US" sz="3200" dirty="0" err="1">
                <a:sym typeface="Wingdings"/>
              </a:rPr>
              <a:t>angiograficznie</a:t>
            </a:r>
            <a:r>
              <a:rPr lang="en-US" sz="3200" dirty="0">
                <a:sym typeface="Wingdings"/>
              </a:rPr>
              <a:t> </a:t>
            </a:r>
            <a:r>
              <a:rPr lang="en-US" sz="3200" dirty="0" err="1">
                <a:sym typeface="Wingdings"/>
              </a:rPr>
              <a:t>lub</a:t>
            </a:r>
            <a:r>
              <a:rPr lang="en-US" sz="3200" dirty="0">
                <a:sym typeface="Wingdings"/>
              </a:rPr>
              <a:t> w </a:t>
            </a:r>
            <a:r>
              <a:rPr lang="en-US" sz="3200" dirty="0" err="1">
                <a:sym typeface="Wingdings"/>
              </a:rPr>
              <a:t>badaniu</a:t>
            </a:r>
            <a:r>
              <a:rPr lang="en-US" sz="3200" dirty="0">
                <a:sym typeface="Wingdings"/>
              </a:rPr>
              <a:t> </a:t>
            </a:r>
            <a:r>
              <a:rPr lang="en-US" sz="3200" dirty="0" err="1">
                <a:sym typeface="Wingdings"/>
              </a:rPr>
              <a:t>autopsyjnym</a:t>
            </a:r>
            <a:endParaRPr lang="en-US" sz="3200" dirty="0">
              <a:sym typeface="Wingdings"/>
            </a:endParaRPr>
          </a:p>
          <a:p>
            <a:endParaRPr lang="en-US" sz="3200" dirty="0">
              <a:sym typeface="Wingdings"/>
            </a:endParaRPr>
          </a:p>
          <a:p>
            <a:r>
              <a:rPr lang="en-US" sz="3200" b="1" dirty="0" err="1">
                <a:solidFill>
                  <a:srgbClr val="D2533C"/>
                </a:solidFill>
              </a:rPr>
              <a:t>Zawał</a:t>
            </a:r>
            <a:r>
              <a:rPr lang="en-US" sz="3200" b="1" dirty="0">
                <a:solidFill>
                  <a:srgbClr val="D2533C"/>
                </a:solidFill>
              </a:rPr>
              <a:t> </a:t>
            </a:r>
            <a:r>
              <a:rPr lang="en-US" sz="3200" b="1" dirty="0" err="1">
                <a:solidFill>
                  <a:srgbClr val="D2533C"/>
                </a:solidFill>
              </a:rPr>
              <a:t>typu</a:t>
            </a:r>
            <a:r>
              <a:rPr lang="en-US" sz="3200" b="1" dirty="0">
                <a:solidFill>
                  <a:srgbClr val="D2533C"/>
                </a:solidFill>
              </a:rPr>
              <a:t> 4c (</a:t>
            </a:r>
            <a:r>
              <a:rPr lang="en-US" sz="3200" b="1" dirty="0" err="1">
                <a:solidFill>
                  <a:srgbClr val="D2533C"/>
                </a:solidFill>
              </a:rPr>
              <a:t>restenoza</a:t>
            </a:r>
            <a:r>
              <a:rPr lang="en-US" sz="3200" b="1" dirty="0">
                <a:solidFill>
                  <a:srgbClr val="D2533C"/>
                </a:solidFill>
              </a:rPr>
              <a:t> </a:t>
            </a:r>
            <a:r>
              <a:rPr lang="en-US" sz="3200" b="1" dirty="0" err="1">
                <a:solidFill>
                  <a:srgbClr val="D2533C"/>
                </a:solidFill>
              </a:rPr>
              <a:t>po</a:t>
            </a:r>
            <a:r>
              <a:rPr lang="en-US" sz="3200" b="1" dirty="0">
                <a:solidFill>
                  <a:srgbClr val="D2533C"/>
                </a:solidFill>
              </a:rPr>
              <a:t> PCI)</a:t>
            </a:r>
            <a:r>
              <a:rPr lang="en-US" sz="3200" dirty="0"/>
              <a:t> </a:t>
            </a:r>
            <a:r>
              <a:rPr lang="en-US" sz="3200" dirty="0">
                <a:sym typeface="Wingdings"/>
              </a:rPr>
              <a:t> </a:t>
            </a:r>
            <a:r>
              <a:rPr lang="en-US" sz="3200" dirty="0" err="1">
                <a:sym typeface="Wingdings"/>
              </a:rPr>
              <a:t>kryteria</a:t>
            </a:r>
            <a:r>
              <a:rPr lang="en-US" sz="3200" dirty="0">
                <a:sym typeface="Wingdings"/>
              </a:rPr>
              <a:t> </a:t>
            </a:r>
            <a:r>
              <a:rPr lang="en-US" sz="3200" dirty="0" err="1">
                <a:sym typeface="Wingdings"/>
              </a:rPr>
              <a:t>jak</a:t>
            </a:r>
            <a:r>
              <a:rPr lang="en-US" sz="3200" dirty="0">
                <a:sym typeface="Wingdings"/>
              </a:rPr>
              <a:t> w </a:t>
            </a:r>
            <a:r>
              <a:rPr lang="en-US" sz="3200" dirty="0" err="1">
                <a:sym typeface="Wingdings"/>
              </a:rPr>
              <a:t>zawale</a:t>
            </a:r>
            <a:r>
              <a:rPr lang="en-US" sz="3200" dirty="0">
                <a:sym typeface="Wingdings"/>
              </a:rPr>
              <a:t> </a:t>
            </a:r>
            <a:r>
              <a:rPr lang="en-US" sz="3200" dirty="0" err="1">
                <a:sym typeface="Wingdings"/>
              </a:rPr>
              <a:t>typu</a:t>
            </a:r>
            <a:r>
              <a:rPr lang="en-US" sz="3200" dirty="0">
                <a:sym typeface="Wingdings"/>
              </a:rPr>
              <a:t> 1; </a:t>
            </a:r>
            <a:r>
              <a:rPr lang="en-US" sz="3200" dirty="0" err="1">
                <a:sym typeface="Wingdings"/>
              </a:rPr>
              <a:t>dokumentowany</a:t>
            </a:r>
            <a:r>
              <a:rPr lang="en-US" sz="3200" dirty="0">
                <a:sym typeface="Wingdings"/>
              </a:rPr>
              <a:t> </a:t>
            </a:r>
            <a:r>
              <a:rPr lang="en-US" sz="3200" dirty="0" err="1">
                <a:sym typeface="Wingdings"/>
              </a:rPr>
              <a:t>angiograficznie</a:t>
            </a:r>
            <a:endParaRPr lang="en-US" sz="3200" dirty="0"/>
          </a:p>
          <a:p>
            <a:endParaRPr lang="en-US" sz="3200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bright="-17000" contrast="5400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5888566" y="5978630"/>
            <a:ext cx="3213039" cy="8239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36989367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368300"/>
            <a:ext cx="8229600" cy="990600"/>
          </a:xfrm>
        </p:spPr>
        <p:txBody>
          <a:bodyPr/>
          <a:lstStyle/>
          <a:p>
            <a:pPr algn="ctr"/>
            <a:r>
              <a:rPr lang="en-US" dirty="0" err="1"/>
              <a:t>Zawał</a:t>
            </a:r>
            <a:r>
              <a:rPr lang="en-US" dirty="0"/>
              <a:t> </a:t>
            </a:r>
            <a:r>
              <a:rPr lang="en-US" dirty="0" err="1"/>
              <a:t>serca</a:t>
            </a:r>
            <a:r>
              <a:rPr lang="en-US" dirty="0"/>
              <a:t> </a:t>
            </a:r>
            <a:r>
              <a:rPr lang="en-US" dirty="0" err="1"/>
              <a:t>typu</a:t>
            </a:r>
            <a:r>
              <a:rPr lang="en-US" dirty="0"/>
              <a:t> 5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15900" y="1270000"/>
            <a:ext cx="8712200" cy="4876800"/>
          </a:xfrm>
        </p:spPr>
        <p:txBody>
          <a:bodyPr>
            <a:normAutofit/>
          </a:bodyPr>
          <a:lstStyle/>
          <a:p>
            <a:r>
              <a:rPr lang="en-US" sz="3200" b="1" dirty="0">
                <a:solidFill>
                  <a:srgbClr val="000090"/>
                </a:solidFill>
              </a:rPr>
              <a:t>≤48 </a:t>
            </a:r>
            <a:r>
              <a:rPr lang="en-US" sz="3200" b="1" dirty="0" err="1">
                <a:solidFill>
                  <a:srgbClr val="000090"/>
                </a:solidFill>
              </a:rPr>
              <a:t>godz</a:t>
            </a:r>
            <a:r>
              <a:rPr lang="en-US" sz="3200" b="1" dirty="0">
                <a:solidFill>
                  <a:srgbClr val="000090"/>
                </a:solidFill>
              </a:rPr>
              <a:t>. </a:t>
            </a:r>
            <a:r>
              <a:rPr lang="en-US" sz="3200" b="1" dirty="0" err="1">
                <a:solidFill>
                  <a:srgbClr val="000090"/>
                </a:solidFill>
              </a:rPr>
              <a:t>po</a:t>
            </a:r>
            <a:r>
              <a:rPr lang="en-US" sz="3200" b="1" dirty="0">
                <a:solidFill>
                  <a:srgbClr val="000090"/>
                </a:solidFill>
              </a:rPr>
              <a:t> CABG</a:t>
            </a:r>
          </a:p>
          <a:p>
            <a:r>
              <a:rPr lang="en-US" sz="3200" dirty="0" err="1"/>
              <a:t>Wyjściowe</a:t>
            </a:r>
            <a:r>
              <a:rPr lang="en-US" sz="3200" dirty="0"/>
              <a:t> </a:t>
            </a:r>
            <a:r>
              <a:rPr lang="en-US" sz="3200" dirty="0" err="1"/>
              <a:t>st.</a:t>
            </a:r>
            <a:r>
              <a:rPr lang="en-US" sz="3200" dirty="0"/>
              <a:t> </a:t>
            </a:r>
            <a:r>
              <a:rPr lang="en-US" sz="3200" dirty="0" err="1"/>
              <a:t>cTn</a:t>
            </a:r>
            <a:r>
              <a:rPr lang="en-US" sz="3200" dirty="0"/>
              <a:t> ≤99 </a:t>
            </a:r>
            <a:r>
              <a:rPr lang="en-US" sz="3200" dirty="0" err="1"/>
              <a:t>perc</a:t>
            </a:r>
            <a:r>
              <a:rPr lang="en-US" sz="3200" dirty="0"/>
              <a:t>. </a:t>
            </a:r>
            <a:r>
              <a:rPr lang="en-US" sz="3200" dirty="0" err="1"/>
              <a:t>ggpr</a:t>
            </a:r>
            <a:r>
              <a:rPr lang="en-US" sz="3200" dirty="0"/>
              <a:t>: </a:t>
            </a:r>
            <a:r>
              <a:rPr lang="en-US" sz="3200" b="1" dirty="0">
                <a:solidFill>
                  <a:srgbClr val="FF0000"/>
                </a:solidFill>
                <a:latin typeface="Wingdings"/>
                <a:ea typeface="Wingdings"/>
                <a:cs typeface="Wingdings"/>
                <a:sym typeface="Wingdings"/>
              </a:rPr>
              <a:t></a:t>
            </a:r>
            <a:r>
              <a:rPr lang="en-US" sz="3200" b="1" dirty="0" err="1">
                <a:solidFill>
                  <a:srgbClr val="FF0000"/>
                </a:solidFill>
              </a:rPr>
              <a:t>st.</a:t>
            </a:r>
            <a:r>
              <a:rPr lang="en-US" sz="3200" b="1" dirty="0">
                <a:solidFill>
                  <a:srgbClr val="FF0000"/>
                </a:solidFill>
              </a:rPr>
              <a:t> </a:t>
            </a:r>
            <a:r>
              <a:rPr lang="en-US" sz="3200" b="1" dirty="0" err="1">
                <a:solidFill>
                  <a:srgbClr val="FF0000"/>
                </a:solidFill>
              </a:rPr>
              <a:t>cTn</a:t>
            </a:r>
            <a:r>
              <a:rPr lang="en-US" sz="3200" b="1" dirty="0">
                <a:solidFill>
                  <a:srgbClr val="FF0000"/>
                </a:solidFill>
              </a:rPr>
              <a:t> &gt;10×99. </a:t>
            </a:r>
            <a:r>
              <a:rPr lang="en-US" sz="3200" b="1" dirty="0" err="1">
                <a:solidFill>
                  <a:srgbClr val="FF0000"/>
                </a:solidFill>
              </a:rPr>
              <a:t>perc</a:t>
            </a:r>
            <a:r>
              <a:rPr lang="en-US" sz="3200" b="1" dirty="0">
                <a:solidFill>
                  <a:srgbClr val="FF0000"/>
                </a:solidFill>
              </a:rPr>
              <a:t>. </a:t>
            </a:r>
            <a:r>
              <a:rPr lang="en-US" sz="3200" b="1" dirty="0" err="1">
                <a:solidFill>
                  <a:srgbClr val="FF0000"/>
                </a:solidFill>
              </a:rPr>
              <a:t>ggpr</a:t>
            </a:r>
            <a:endParaRPr lang="en-US" sz="3200" b="1" dirty="0">
              <a:solidFill>
                <a:srgbClr val="FF0000"/>
              </a:solidFill>
            </a:endParaRPr>
          </a:p>
          <a:p>
            <a:r>
              <a:rPr lang="en-US" sz="3200" dirty="0" err="1"/>
              <a:t>Wyjściowe</a:t>
            </a:r>
            <a:r>
              <a:rPr lang="en-US" sz="3200" dirty="0"/>
              <a:t> </a:t>
            </a:r>
            <a:r>
              <a:rPr lang="en-US" sz="3200" dirty="0" err="1"/>
              <a:t>st.</a:t>
            </a:r>
            <a:r>
              <a:rPr lang="en-US" sz="3200" dirty="0"/>
              <a:t> </a:t>
            </a:r>
            <a:r>
              <a:rPr lang="en-US" sz="3200" dirty="0" err="1"/>
              <a:t>cTn</a:t>
            </a:r>
            <a:r>
              <a:rPr lang="en-US" sz="3200" dirty="0"/>
              <a:t> &gt;99 </a:t>
            </a:r>
            <a:r>
              <a:rPr lang="en-US" sz="3200" dirty="0" err="1"/>
              <a:t>perc</a:t>
            </a:r>
            <a:r>
              <a:rPr lang="en-US" sz="3200" dirty="0"/>
              <a:t>. </a:t>
            </a:r>
            <a:r>
              <a:rPr lang="en-US" sz="3200" dirty="0" err="1"/>
              <a:t>ggpr</a:t>
            </a:r>
            <a:r>
              <a:rPr lang="en-US" sz="3200" dirty="0"/>
              <a:t>, </a:t>
            </a:r>
            <a:r>
              <a:rPr lang="en-US" sz="3200" dirty="0" err="1"/>
              <a:t>stabilne</a:t>
            </a:r>
            <a:r>
              <a:rPr lang="en-US" sz="3200" dirty="0"/>
              <a:t> (</a:t>
            </a:r>
            <a:r>
              <a:rPr lang="en-US" sz="3200" dirty="0" err="1"/>
              <a:t>zmienność</a:t>
            </a:r>
            <a:r>
              <a:rPr lang="en-US" sz="3200" dirty="0"/>
              <a:t> ≤20%) </a:t>
            </a:r>
            <a:r>
              <a:rPr lang="en-US" sz="3200" dirty="0" err="1"/>
              <a:t>lub</a:t>
            </a:r>
            <a:r>
              <a:rPr lang="en-US" sz="3200" dirty="0"/>
              <a:t> </a:t>
            </a:r>
            <a:r>
              <a:rPr lang="en-US" sz="3200" dirty="0" err="1"/>
              <a:t>spadające</a:t>
            </a:r>
            <a:r>
              <a:rPr lang="en-US" sz="3200" dirty="0"/>
              <a:t>: </a:t>
            </a:r>
            <a:r>
              <a:rPr lang="en-US" sz="3200" b="1" dirty="0">
                <a:solidFill>
                  <a:srgbClr val="FF0000"/>
                </a:solidFill>
                <a:latin typeface="Wingdings"/>
                <a:ea typeface="Wingdings"/>
                <a:cs typeface="Wingdings"/>
                <a:sym typeface="Wingdings"/>
              </a:rPr>
              <a:t></a:t>
            </a:r>
            <a:r>
              <a:rPr lang="en-US" sz="3200" b="1" dirty="0" err="1">
                <a:solidFill>
                  <a:srgbClr val="FF0000"/>
                </a:solidFill>
              </a:rPr>
              <a:t>st.</a:t>
            </a:r>
            <a:r>
              <a:rPr lang="en-US" sz="3200" b="1" dirty="0">
                <a:solidFill>
                  <a:srgbClr val="FF0000"/>
                </a:solidFill>
              </a:rPr>
              <a:t> </a:t>
            </a:r>
            <a:r>
              <a:rPr lang="en-US" sz="3200" b="1" dirty="0" err="1">
                <a:solidFill>
                  <a:srgbClr val="FF0000"/>
                </a:solidFill>
              </a:rPr>
              <a:t>cTn</a:t>
            </a:r>
            <a:r>
              <a:rPr lang="en-US" sz="3200" b="1" dirty="0">
                <a:solidFill>
                  <a:srgbClr val="FF0000"/>
                </a:solidFill>
              </a:rPr>
              <a:t> &gt;20% </a:t>
            </a:r>
            <a:r>
              <a:rPr lang="en-US" sz="3200" b="1" dirty="0" err="1">
                <a:solidFill>
                  <a:srgbClr val="FF0000"/>
                </a:solidFill>
              </a:rPr>
              <a:t>przy</a:t>
            </a:r>
            <a:r>
              <a:rPr lang="en-US" sz="3200" b="1" dirty="0">
                <a:solidFill>
                  <a:srgbClr val="FF0000"/>
                </a:solidFill>
              </a:rPr>
              <a:t> </a:t>
            </a:r>
            <a:r>
              <a:rPr lang="en-US" sz="3200" b="1" dirty="0" err="1">
                <a:solidFill>
                  <a:srgbClr val="FF0000"/>
                </a:solidFill>
              </a:rPr>
              <a:t>bezwzględnej</a:t>
            </a:r>
            <a:r>
              <a:rPr lang="en-US" sz="3200" b="1" dirty="0">
                <a:solidFill>
                  <a:srgbClr val="FF0000"/>
                </a:solidFill>
              </a:rPr>
              <a:t> </a:t>
            </a:r>
            <a:r>
              <a:rPr lang="en-US" sz="3200" b="1" dirty="0" err="1">
                <a:solidFill>
                  <a:srgbClr val="FF0000"/>
                </a:solidFill>
              </a:rPr>
              <a:t>wartości</a:t>
            </a:r>
            <a:r>
              <a:rPr lang="en-US" sz="3200" b="1" dirty="0">
                <a:solidFill>
                  <a:srgbClr val="FF0000"/>
                </a:solidFill>
              </a:rPr>
              <a:t> &gt;10×99. </a:t>
            </a:r>
            <a:r>
              <a:rPr lang="en-US" sz="3200" b="1" dirty="0" err="1">
                <a:solidFill>
                  <a:srgbClr val="FF0000"/>
                </a:solidFill>
              </a:rPr>
              <a:t>perc</a:t>
            </a:r>
            <a:r>
              <a:rPr lang="en-US" sz="3200" b="1" dirty="0">
                <a:solidFill>
                  <a:srgbClr val="FF0000"/>
                </a:solidFill>
              </a:rPr>
              <a:t>. </a:t>
            </a:r>
            <a:r>
              <a:rPr lang="en-US" sz="3200" b="1" dirty="0" err="1">
                <a:solidFill>
                  <a:srgbClr val="FF0000"/>
                </a:solidFill>
              </a:rPr>
              <a:t>ggpr</a:t>
            </a:r>
            <a:endParaRPr lang="en-US" sz="3200" b="1" dirty="0">
              <a:solidFill>
                <a:srgbClr val="FF0000"/>
              </a:solidFill>
            </a:endParaRPr>
          </a:p>
          <a:p>
            <a:r>
              <a:rPr lang="en-US" sz="3200" b="1" dirty="0">
                <a:solidFill>
                  <a:srgbClr val="FF0000"/>
                </a:solidFill>
              </a:rPr>
              <a:t>+ </a:t>
            </a:r>
            <a:r>
              <a:rPr lang="en-US" sz="3200" b="1" dirty="0" err="1">
                <a:solidFill>
                  <a:srgbClr val="FF0000"/>
                </a:solidFill>
              </a:rPr>
              <a:t>przynajmniej</a:t>
            </a:r>
            <a:r>
              <a:rPr lang="en-US" sz="3200" b="1" dirty="0">
                <a:solidFill>
                  <a:srgbClr val="FF0000"/>
                </a:solidFill>
              </a:rPr>
              <a:t> 1 z </a:t>
            </a:r>
            <a:r>
              <a:rPr lang="en-US" sz="3200" b="1" dirty="0" err="1">
                <a:solidFill>
                  <a:srgbClr val="FF0000"/>
                </a:solidFill>
              </a:rPr>
              <a:t>objawów</a:t>
            </a:r>
            <a:r>
              <a:rPr lang="en-US" sz="3200" b="1" dirty="0">
                <a:solidFill>
                  <a:srgbClr val="FF0000"/>
                </a:solidFill>
              </a:rPr>
              <a:t> </a:t>
            </a:r>
            <a:r>
              <a:rPr lang="en-US" sz="3200" b="1" dirty="0" err="1">
                <a:solidFill>
                  <a:srgbClr val="FF0000"/>
                </a:solidFill>
              </a:rPr>
              <a:t>ostrego</a:t>
            </a:r>
            <a:r>
              <a:rPr lang="en-US" sz="3200" b="1" dirty="0">
                <a:solidFill>
                  <a:srgbClr val="FF0000"/>
                </a:solidFill>
              </a:rPr>
              <a:t> </a:t>
            </a:r>
            <a:r>
              <a:rPr lang="en-US" sz="3200" b="1" dirty="0" err="1">
                <a:solidFill>
                  <a:srgbClr val="FF0000"/>
                </a:solidFill>
              </a:rPr>
              <a:t>niedotlenienia</a:t>
            </a:r>
            <a:r>
              <a:rPr lang="en-US" sz="3200" b="1" dirty="0">
                <a:solidFill>
                  <a:srgbClr val="FF0000"/>
                </a:solidFill>
              </a:rPr>
              <a:t> </a:t>
            </a:r>
            <a:r>
              <a:rPr lang="en-US" sz="3200" b="1" dirty="0" err="1">
                <a:solidFill>
                  <a:srgbClr val="FF0000"/>
                </a:solidFill>
              </a:rPr>
              <a:t>miokardium</a:t>
            </a:r>
            <a:endParaRPr lang="en-US" sz="3200" b="1" dirty="0">
              <a:solidFill>
                <a:srgbClr val="FF0000"/>
              </a:solidFill>
            </a:endParaRPr>
          </a:p>
          <a:p>
            <a:endParaRPr lang="en-US" sz="3200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bright="-17000" contrast="5400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5888566" y="5978630"/>
            <a:ext cx="3213039" cy="8239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80191155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249" name="Rectangle 2">
            <a:extLst>
              <a:ext uri="{FF2B5EF4-FFF2-40B4-BE49-F238E27FC236}">
                <a16:creationId xmlns:a16="http://schemas.microsoft.com/office/drawing/2014/main" id="{78755123-439B-AEB1-5D46-62050FF44025}"/>
              </a:ext>
            </a:extLst>
          </p:cNvPr>
          <p:cNvSpPr>
            <a:spLocks noChangeArrowheads="1"/>
          </p:cNvSpPr>
          <p:nvPr/>
        </p:nvSpPr>
        <p:spPr bwMode="auto">
          <a:xfrm>
            <a:off x="334963" y="503238"/>
            <a:ext cx="8351837" cy="11080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algn="ctr"/>
            <a:r>
              <a:rPr lang="pl-PL" altLang="pl-PL" sz="3600">
                <a:solidFill>
                  <a:srgbClr val="FF0000"/>
                </a:solidFill>
              </a:rPr>
              <a:t>Dorzut zawału </a:t>
            </a:r>
            <a:r>
              <a:rPr lang="pl-PL" altLang="pl-PL" sz="3600" i="1">
                <a:solidFill>
                  <a:srgbClr val="FF0000"/>
                </a:solidFill>
              </a:rPr>
              <a:t>(reinfarction)</a:t>
            </a:r>
            <a:r>
              <a:rPr lang="pl-PL" altLang="pl-PL" sz="3600">
                <a:solidFill>
                  <a:srgbClr val="FF0000"/>
                </a:solidFill>
              </a:rPr>
              <a:t> – profil stężenia cTn</a:t>
            </a:r>
            <a:endParaRPr lang="en-US" altLang="pl-PL" sz="3600">
              <a:solidFill>
                <a:srgbClr val="FF0000"/>
              </a:solidFill>
            </a:endParaRPr>
          </a:p>
        </p:txBody>
      </p:sp>
      <p:sp>
        <p:nvSpPr>
          <p:cNvPr id="53250" name="Freeform 4">
            <a:extLst>
              <a:ext uri="{FF2B5EF4-FFF2-40B4-BE49-F238E27FC236}">
                <a16:creationId xmlns:a16="http://schemas.microsoft.com/office/drawing/2014/main" id="{2E3D2DC7-A968-B63F-10A8-46D1D832A0E5}"/>
              </a:ext>
            </a:extLst>
          </p:cNvPr>
          <p:cNvSpPr>
            <a:spLocks/>
          </p:cNvSpPr>
          <p:nvPr/>
        </p:nvSpPr>
        <p:spPr bwMode="auto">
          <a:xfrm>
            <a:off x="506413" y="2627313"/>
            <a:ext cx="7337425" cy="3273425"/>
          </a:xfrm>
          <a:custGeom>
            <a:avLst/>
            <a:gdLst>
              <a:gd name="T0" fmla="*/ 0 w 13865"/>
              <a:gd name="T1" fmla="*/ 0 h 6186"/>
              <a:gd name="T2" fmla="*/ 0 w 13865"/>
              <a:gd name="T3" fmla="*/ 2147483647 h 6186"/>
              <a:gd name="T4" fmla="*/ 2147483647 w 13865"/>
              <a:gd name="T5" fmla="*/ 2147483647 h 6186"/>
              <a:gd name="T6" fmla="*/ 0 60000 65536"/>
              <a:gd name="T7" fmla="*/ 0 60000 65536"/>
              <a:gd name="T8" fmla="*/ 0 60000 65536"/>
              <a:gd name="T9" fmla="*/ 0 w 13865"/>
              <a:gd name="T10" fmla="*/ 0 h 6186"/>
              <a:gd name="T11" fmla="*/ 13865 w 13865"/>
              <a:gd name="T12" fmla="*/ 6186 h 6186"/>
            </a:gdLst>
            <a:ahLst/>
            <a:cxnLst>
              <a:cxn ang="T6">
                <a:pos x="T0" y="T1"/>
              </a:cxn>
              <a:cxn ang="T7">
                <a:pos x="T2" y="T3"/>
              </a:cxn>
              <a:cxn ang="T8">
                <a:pos x="T4" y="T5"/>
              </a:cxn>
            </a:cxnLst>
            <a:rect l="T9" t="T10" r="T11" b="T12"/>
            <a:pathLst>
              <a:path w="13865" h="6186">
                <a:moveTo>
                  <a:pt x="0" y="0"/>
                </a:moveTo>
                <a:lnTo>
                  <a:pt x="0" y="6186"/>
                </a:lnTo>
                <a:lnTo>
                  <a:pt x="13865" y="6186"/>
                </a:lnTo>
              </a:path>
            </a:pathLst>
          </a:custGeom>
          <a:noFill/>
          <a:ln w="20701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/>
          <a:p>
            <a:endParaRPr lang="pl-PL"/>
          </a:p>
        </p:txBody>
      </p:sp>
      <p:sp>
        <p:nvSpPr>
          <p:cNvPr id="53251" name="Rectangle 10">
            <a:extLst>
              <a:ext uri="{FF2B5EF4-FFF2-40B4-BE49-F238E27FC236}">
                <a16:creationId xmlns:a16="http://schemas.microsoft.com/office/drawing/2014/main" id="{1713A668-C462-A7F0-4E47-5A704714B2F4}"/>
              </a:ext>
            </a:extLst>
          </p:cNvPr>
          <p:cNvSpPr>
            <a:spLocks noChangeArrowheads="1"/>
          </p:cNvSpPr>
          <p:nvPr/>
        </p:nvSpPr>
        <p:spPr bwMode="auto">
          <a:xfrm>
            <a:off x="1684338" y="6015038"/>
            <a:ext cx="127000" cy="2746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pl-PL" sz="1800" b="1"/>
              <a:t>1</a:t>
            </a:r>
          </a:p>
        </p:txBody>
      </p:sp>
      <p:sp>
        <p:nvSpPr>
          <p:cNvPr id="53252" name="Rectangle 11">
            <a:extLst>
              <a:ext uri="{FF2B5EF4-FFF2-40B4-BE49-F238E27FC236}">
                <a16:creationId xmlns:a16="http://schemas.microsoft.com/office/drawing/2014/main" id="{52D82CE3-120E-5F1B-C805-77F2FD27A2C3}"/>
              </a:ext>
            </a:extLst>
          </p:cNvPr>
          <p:cNvSpPr>
            <a:spLocks noChangeArrowheads="1"/>
          </p:cNvSpPr>
          <p:nvPr/>
        </p:nvSpPr>
        <p:spPr bwMode="auto">
          <a:xfrm>
            <a:off x="2719388" y="6015038"/>
            <a:ext cx="127000" cy="2746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pl-PL" sz="1800" b="1"/>
              <a:t>2</a:t>
            </a:r>
          </a:p>
        </p:txBody>
      </p:sp>
      <p:sp>
        <p:nvSpPr>
          <p:cNvPr id="100364" name="Rectangle 12">
            <a:extLst>
              <a:ext uri="{FF2B5EF4-FFF2-40B4-BE49-F238E27FC236}">
                <a16:creationId xmlns:a16="http://schemas.microsoft.com/office/drawing/2014/main" id="{2A8C11B0-2C9E-053B-B22C-153EFD7418C0}"/>
              </a:ext>
            </a:extLst>
          </p:cNvPr>
          <p:cNvSpPr>
            <a:spLocks noChangeArrowheads="1"/>
          </p:cNvSpPr>
          <p:nvPr/>
        </p:nvSpPr>
        <p:spPr bwMode="auto">
          <a:xfrm rot="16200000">
            <a:off x="-872331" y="4220369"/>
            <a:ext cx="2362200" cy="2746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lIns="0" tIns="0" rIns="0" bIns="0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pl-PL" altLang="pl-PL" sz="1800" b="1">
                <a:effectLst>
                  <a:outerShdw blurRad="38100" dist="38100" dir="2700000" algn="tl">
                    <a:srgbClr val="C0C0C0"/>
                  </a:outerShdw>
                </a:effectLst>
              </a:rPr>
              <a:t>WZGLĘDNY WZROST</a:t>
            </a:r>
            <a:endParaRPr lang="en-US" altLang="pl-PL" sz="1800" b="1">
              <a:effectLst>
                <a:outerShdw blurRad="38100" dist="38100" dir="2700000" algn="tl">
                  <a:srgbClr val="C0C0C0"/>
                </a:outerShdw>
              </a:effectLst>
            </a:endParaRPr>
          </a:p>
        </p:txBody>
      </p:sp>
      <p:sp>
        <p:nvSpPr>
          <p:cNvPr id="53254" name="Rectangle 13">
            <a:extLst>
              <a:ext uri="{FF2B5EF4-FFF2-40B4-BE49-F238E27FC236}">
                <a16:creationId xmlns:a16="http://schemas.microsoft.com/office/drawing/2014/main" id="{752F7D3F-D544-6464-1AF8-BCBF2248EBE2}"/>
              </a:ext>
            </a:extLst>
          </p:cNvPr>
          <p:cNvSpPr>
            <a:spLocks noChangeArrowheads="1"/>
          </p:cNvSpPr>
          <p:nvPr/>
        </p:nvSpPr>
        <p:spPr bwMode="auto">
          <a:xfrm>
            <a:off x="3736975" y="6015038"/>
            <a:ext cx="127000" cy="2746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pl-PL" sz="1800" b="1"/>
              <a:t>3</a:t>
            </a:r>
          </a:p>
        </p:txBody>
      </p:sp>
      <p:sp>
        <p:nvSpPr>
          <p:cNvPr id="53255" name="Rectangle 14">
            <a:extLst>
              <a:ext uri="{FF2B5EF4-FFF2-40B4-BE49-F238E27FC236}">
                <a16:creationId xmlns:a16="http://schemas.microsoft.com/office/drawing/2014/main" id="{1E51381C-FD97-00F5-F4C6-ECF456CA653F}"/>
              </a:ext>
            </a:extLst>
          </p:cNvPr>
          <p:cNvSpPr>
            <a:spLocks noChangeArrowheads="1"/>
          </p:cNvSpPr>
          <p:nvPr/>
        </p:nvSpPr>
        <p:spPr bwMode="auto">
          <a:xfrm>
            <a:off x="4772025" y="6015038"/>
            <a:ext cx="127000" cy="2746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pl-PL" sz="1800" b="1"/>
              <a:t>4</a:t>
            </a:r>
          </a:p>
        </p:txBody>
      </p:sp>
      <p:sp>
        <p:nvSpPr>
          <p:cNvPr id="53256" name="Rectangle 15">
            <a:extLst>
              <a:ext uri="{FF2B5EF4-FFF2-40B4-BE49-F238E27FC236}">
                <a16:creationId xmlns:a16="http://schemas.microsoft.com/office/drawing/2014/main" id="{78DC1075-D944-FEEB-6B79-5E2950D9679D}"/>
              </a:ext>
            </a:extLst>
          </p:cNvPr>
          <p:cNvSpPr>
            <a:spLocks noChangeArrowheads="1"/>
          </p:cNvSpPr>
          <p:nvPr/>
        </p:nvSpPr>
        <p:spPr bwMode="auto">
          <a:xfrm>
            <a:off x="5789613" y="6015038"/>
            <a:ext cx="127000" cy="2746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pl-PL" sz="1800" b="1"/>
              <a:t>5</a:t>
            </a:r>
          </a:p>
        </p:txBody>
      </p:sp>
      <p:sp>
        <p:nvSpPr>
          <p:cNvPr id="53257" name="Rectangle 16">
            <a:extLst>
              <a:ext uri="{FF2B5EF4-FFF2-40B4-BE49-F238E27FC236}">
                <a16:creationId xmlns:a16="http://schemas.microsoft.com/office/drawing/2014/main" id="{D2E107AE-DEC3-A8B2-6DE2-D332C8E939F9}"/>
              </a:ext>
            </a:extLst>
          </p:cNvPr>
          <p:cNvSpPr>
            <a:spLocks noChangeArrowheads="1"/>
          </p:cNvSpPr>
          <p:nvPr/>
        </p:nvSpPr>
        <p:spPr bwMode="auto">
          <a:xfrm>
            <a:off x="6824663" y="6015038"/>
            <a:ext cx="127000" cy="2746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en-US" altLang="pl-PL" sz="1800" b="1"/>
              <a:t>6</a:t>
            </a:r>
          </a:p>
        </p:txBody>
      </p:sp>
      <p:sp>
        <p:nvSpPr>
          <p:cNvPr id="100369" name="Rectangle 17">
            <a:extLst>
              <a:ext uri="{FF2B5EF4-FFF2-40B4-BE49-F238E27FC236}">
                <a16:creationId xmlns:a16="http://schemas.microsoft.com/office/drawing/2014/main" id="{A348E4E1-DE96-794E-1E11-BEFB6EC81CB1}"/>
              </a:ext>
            </a:extLst>
          </p:cNvPr>
          <p:cNvSpPr>
            <a:spLocks noChangeArrowheads="1"/>
          </p:cNvSpPr>
          <p:nvPr/>
        </p:nvSpPr>
        <p:spPr bwMode="auto">
          <a:xfrm>
            <a:off x="3352800" y="6323013"/>
            <a:ext cx="1389063" cy="274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r>
              <a:rPr lang="pl-PL" altLang="pl-PL" sz="1800" b="1">
                <a:effectLst>
                  <a:outerShdw blurRad="38100" dist="38100" dir="2700000" algn="tl">
                    <a:srgbClr val="C0C0C0"/>
                  </a:outerShdw>
                </a:effectLst>
              </a:rPr>
              <a:t>DNI PO</a:t>
            </a:r>
            <a:r>
              <a:rPr lang="en-US" altLang="pl-PL" sz="1800" b="1">
                <a:effectLst>
                  <a:outerShdw blurRad="38100" dist="38100" dir="2700000" algn="tl">
                    <a:srgbClr val="C0C0C0"/>
                  </a:outerShdw>
                </a:effectLst>
              </a:rPr>
              <a:t> AMI</a:t>
            </a:r>
          </a:p>
        </p:txBody>
      </p:sp>
      <p:sp>
        <p:nvSpPr>
          <p:cNvPr id="100371" name="Rectangle 19">
            <a:extLst>
              <a:ext uri="{FF2B5EF4-FFF2-40B4-BE49-F238E27FC236}">
                <a16:creationId xmlns:a16="http://schemas.microsoft.com/office/drawing/2014/main" id="{54FDA1FE-AE4F-F913-9DF2-2DAFAD392C3F}"/>
              </a:ext>
            </a:extLst>
          </p:cNvPr>
          <p:cNvSpPr>
            <a:spLocks noChangeArrowheads="1"/>
          </p:cNvSpPr>
          <p:nvPr/>
        </p:nvSpPr>
        <p:spPr bwMode="auto">
          <a:xfrm>
            <a:off x="344488" y="6323013"/>
            <a:ext cx="1117600" cy="274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lIns="0" tIns="0" rIns="0" bIns="0">
            <a:spAutoFit/>
          </a:bodyPr>
          <a:lstStyle/>
          <a:p>
            <a:pPr eaLnBrk="0" fontAlgn="auto" hangingPunct="0">
              <a:spcBef>
                <a:spcPts val="0"/>
              </a:spcBef>
              <a:spcAft>
                <a:spcPts val="0"/>
              </a:spcAft>
              <a:defRPr/>
            </a:pPr>
            <a:r>
              <a:rPr lang="en-US" b="1">
                <a:solidFill>
                  <a:schemeClr val="bg1"/>
                </a:solidFill>
                <a:effectLst>
                  <a:outerShdw blurRad="38100" dist="38100" dir="2700000" algn="tl">
                    <a:srgbClr val="DDDDDD"/>
                  </a:outerShdw>
                </a:effectLst>
                <a:latin typeface="+mn-lt"/>
                <a:ea typeface="+mn-ea"/>
              </a:rPr>
              <a:t>4-6 </a:t>
            </a:r>
            <a:r>
              <a:rPr lang="pl-PL" b="1">
                <a:solidFill>
                  <a:schemeClr val="bg1"/>
                </a:solidFill>
                <a:effectLst>
                  <a:outerShdw blurRad="38100" dist="38100" dir="2700000" algn="tl">
                    <a:srgbClr val="DDDDDD"/>
                  </a:outerShdw>
                </a:effectLst>
                <a:latin typeface="+mn-lt"/>
                <a:ea typeface="+mn-ea"/>
              </a:rPr>
              <a:t>GODZ.</a:t>
            </a:r>
            <a:endParaRPr lang="en-US" b="1">
              <a:solidFill>
                <a:schemeClr val="bg1"/>
              </a:solidFill>
              <a:effectLst>
                <a:outerShdw blurRad="38100" dist="38100" dir="2700000" algn="tl">
                  <a:srgbClr val="DDDDDD"/>
                </a:outerShdw>
              </a:effectLst>
              <a:latin typeface="+mn-lt"/>
              <a:ea typeface="+mn-ea"/>
            </a:endParaRPr>
          </a:p>
        </p:txBody>
      </p:sp>
      <p:sp>
        <p:nvSpPr>
          <p:cNvPr id="53260" name="Line 20">
            <a:extLst>
              <a:ext uri="{FF2B5EF4-FFF2-40B4-BE49-F238E27FC236}">
                <a16:creationId xmlns:a16="http://schemas.microsoft.com/office/drawing/2014/main" id="{59A9F403-A3B5-19C9-E83A-4EFA023B8F28}"/>
              </a:ext>
            </a:extLst>
          </p:cNvPr>
          <p:cNvSpPr>
            <a:spLocks noChangeShapeType="1"/>
          </p:cNvSpPr>
          <p:nvPr/>
        </p:nvSpPr>
        <p:spPr bwMode="auto">
          <a:xfrm flipH="1" flipV="1">
            <a:off x="836613" y="6097588"/>
            <a:ext cx="3175" cy="84137"/>
          </a:xfrm>
          <a:prstGeom prst="line">
            <a:avLst/>
          </a:prstGeom>
          <a:noFill/>
          <a:ln w="7938">
            <a:solidFill>
              <a:srgbClr val="00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pl-PL"/>
          </a:p>
        </p:txBody>
      </p:sp>
      <p:sp>
        <p:nvSpPr>
          <p:cNvPr id="53261" name="Freeform 21">
            <a:extLst>
              <a:ext uri="{FF2B5EF4-FFF2-40B4-BE49-F238E27FC236}">
                <a16:creationId xmlns:a16="http://schemas.microsoft.com/office/drawing/2014/main" id="{2633E0AD-FE50-4134-55C2-F2281F1A0A6B}"/>
              </a:ext>
            </a:extLst>
          </p:cNvPr>
          <p:cNvSpPr>
            <a:spLocks/>
          </p:cNvSpPr>
          <p:nvPr/>
        </p:nvSpPr>
        <p:spPr bwMode="auto">
          <a:xfrm>
            <a:off x="749300" y="5749925"/>
            <a:ext cx="173038" cy="350838"/>
          </a:xfrm>
          <a:custGeom>
            <a:avLst/>
            <a:gdLst>
              <a:gd name="T0" fmla="*/ 2147483647 w 329"/>
              <a:gd name="T1" fmla="*/ 0 h 664"/>
              <a:gd name="T2" fmla="*/ 0 w 329"/>
              <a:gd name="T3" fmla="*/ 2147483647 h 664"/>
              <a:gd name="T4" fmla="*/ 2147483647 w 329"/>
              <a:gd name="T5" fmla="*/ 2147483647 h 664"/>
              <a:gd name="T6" fmla="*/ 2147483647 w 329"/>
              <a:gd name="T7" fmla="*/ 0 h 664"/>
              <a:gd name="T8" fmla="*/ 0 60000 65536"/>
              <a:gd name="T9" fmla="*/ 0 60000 65536"/>
              <a:gd name="T10" fmla="*/ 0 60000 65536"/>
              <a:gd name="T11" fmla="*/ 0 60000 65536"/>
              <a:gd name="T12" fmla="*/ 0 w 329"/>
              <a:gd name="T13" fmla="*/ 0 h 664"/>
              <a:gd name="T14" fmla="*/ 329 w 329"/>
              <a:gd name="T15" fmla="*/ 664 h 664"/>
            </a:gdLst>
            <a:ahLst/>
            <a:cxnLst>
              <a:cxn ang="T8">
                <a:pos x="T0" y="T1"/>
              </a:cxn>
              <a:cxn ang="T9">
                <a:pos x="T2" y="T3"/>
              </a:cxn>
              <a:cxn ang="T10">
                <a:pos x="T4" y="T5"/>
              </a:cxn>
              <a:cxn ang="T11">
                <a:pos x="T6" y="T7"/>
              </a:cxn>
            </a:cxnLst>
            <a:rect l="T12" t="T13" r="T14" b="T15"/>
            <a:pathLst>
              <a:path w="329" h="664">
                <a:moveTo>
                  <a:pt x="139" y="0"/>
                </a:moveTo>
                <a:lnTo>
                  <a:pt x="0" y="664"/>
                </a:lnTo>
                <a:lnTo>
                  <a:pt x="329" y="651"/>
                </a:lnTo>
                <a:lnTo>
                  <a:pt x="139" y="0"/>
                </a:lnTo>
                <a:close/>
              </a:path>
            </a:pathLst>
          </a:custGeom>
          <a:solidFill>
            <a:srgbClr val="000000"/>
          </a:solidFill>
          <a:ln w="0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pl-PL"/>
          </a:p>
        </p:txBody>
      </p:sp>
      <p:grpSp>
        <p:nvGrpSpPr>
          <p:cNvPr id="4" name="Group 30">
            <a:extLst>
              <a:ext uri="{FF2B5EF4-FFF2-40B4-BE49-F238E27FC236}">
                <a16:creationId xmlns:a16="http://schemas.microsoft.com/office/drawing/2014/main" id="{91E58834-BEE1-92A6-2BC7-B60871CC8931}"/>
              </a:ext>
            </a:extLst>
          </p:cNvPr>
          <p:cNvGrpSpPr>
            <a:grpSpLocks/>
          </p:cNvGrpSpPr>
          <p:nvPr/>
        </p:nvGrpSpPr>
        <p:grpSpPr bwMode="auto">
          <a:xfrm>
            <a:off x="849313" y="2997200"/>
            <a:ext cx="5199062" cy="3184525"/>
            <a:chOff x="927" y="1392"/>
            <a:chExt cx="3275" cy="1478"/>
          </a:xfrm>
        </p:grpSpPr>
        <p:sp>
          <p:nvSpPr>
            <p:cNvPr id="53272" name="Line 31">
              <a:extLst>
                <a:ext uri="{FF2B5EF4-FFF2-40B4-BE49-F238E27FC236}">
                  <a16:creationId xmlns:a16="http://schemas.microsoft.com/office/drawing/2014/main" id="{EB6889F2-56FB-1E5E-9121-E64374AB8CF8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927" y="1470"/>
              <a:ext cx="315" cy="1095"/>
            </a:xfrm>
            <a:prstGeom prst="line">
              <a:avLst/>
            </a:prstGeom>
            <a:noFill/>
            <a:ln w="57150">
              <a:solidFill>
                <a:srgbClr val="008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pl-PL"/>
            </a:p>
          </p:txBody>
        </p:sp>
        <p:sp>
          <p:nvSpPr>
            <p:cNvPr id="53273" name="Arc 32">
              <a:extLst>
                <a:ext uri="{FF2B5EF4-FFF2-40B4-BE49-F238E27FC236}">
                  <a16:creationId xmlns:a16="http://schemas.microsoft.com/office/drawing/2014/main" id="{725D9C8F-EBEF-E20B-52A8-790D523CF6DC}"/>
                </a:ext>
              </a:extLst>
            </p:cNvPr>
            <p:cNvSpPr>
              <a:spLocks/>
            </p:cNvSpPr>
            <p:nvPr/>
          </p:nvSpPr>
          <p:spPr bwMode="auto">
            <a:xfrm>
              <a:off x="1244" y="1392"/>
              <a:ext cx="227" cy="85"/>
            </a:xfrm>
            <a:custGeom>
              <a:avLst/>
              <a:gdLst>
                <a:gd name="T0" fmla="*/ 0 w 43097"/>
                <a:gd name="T1" fmla="*/ 0 h 21600"/>
                <a:gd name="T2" fmla="*/ 0 w 43097"/>
                <a:gd name="T3" fmla="*/ 0 h 21600"/>
                <a:gd name="T4" fmla="*/ 0 w 43097"/>
                <a:gd name="T5" fmla="*/ 0 h 21600"/>
                <a:gd name="T6" fmla="*/ 0 60000 65536"/>
                <a:gd name="T7" fmla="*/ 0 60000 65536"/>
                <a:gd name="T8" fmla="*/ 0 60000 65536"/>
                <a:gd name="T9" fmla="*/ 0 w 43097"/>
                <a:gd name="T10" fmla="*/ 0 h 21600"/>
                <a:gd name="T11" fmla="*/ 43097 w 43097"/>
                <a:gd name="T12" fmla="*/ 21600 h 21600"/>
              </a:gdLst>
              <a:ahLst/>
              <a:cxnLst>
                <a:cxn ang="T6">
                  <a:pos x="T0" y="T1"/>
                </a:cxn>
                <a:cxn ang="T7">
                  <a:pos x="T2" y="T3"/>
                </a:cxn>
                <a:cxn ang="T8">
                  <a:pos x="T4" y="T5"/>
                </a:cxn>
              </a:cxnLst>
              <a:rect l="T9" t="T10" r="T11" b="T12"/>
              <a:pathLst>
                <a:path w="43097" h="21600" fill="none" extrusionOk="0">
                  <a:moveTo>
                    <a:pt x="-1" y="20107"/>
                  </a:moveTo>
                  <a:cubicBezTo>
                    <a:pt x="783" y="8784"/>
                    <a:pt x="10197" y="-1"/>
                    <a:pt x="21548" y="-1"/>
                  </a:cubicBezTo>
                  <a:cubicBezTo>
                    <a:pt x="32902" y="-1"/>
                    <a:pt x="42319" y="8791"/>
                    <a:pt x="43097" y="20119"/>
                  </a:cubicBezTo>
                </a:path>
                <a:path w="43097" h="21600" stroke="0" extrusionOk="0">
                  <a:moveTo>
                    <a:pt x="-1" y="20107"/>
                  </a:moveTo>
                  <a:cubicBezTo>
                    <a:pt x="783" y="8784"/>
                    <a:pt x="10197" y="-1"/>
                    <a:pt x="21548" y="-1"/>
                  </a:cubicBezTo>
                  <a:cubicBezTo>
                    <a:pt x="32902" y="-1"/>
                    <a:pt x="42319" y="8791"/>
                    <a:pt x="43097" y="20119"/>
                  </a:cubicBezTo>
                  <a:lnTo>
                    <a:pt x="21548" y="21600"/>
                  </a:lnTo>
                  <a:lnTo>
                    <a:pt x="-1" y="20107"/>
                  </a:lnTo>
                  <a:close/>
                </a:path>
              </a:pathLst>
            </a:custGeom>
            <a:noFill/>
            <a:ln w="57150">
              <a:solidFill>
                <a:srgbClr val="008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pl-PL"/>
            </a:p>
          </p:txBody>
        </p:sp>
        <p:sp>
          <p:nvSpPr>
            <p:cNvPr id="53274" name="Freeform 33">
              <a:extLst>
                <a:ext uri="{FF2B5EF4-FFF2-40B4-BE49-F238E27FC236}">
                  <a16:creationId xmlns:a16="http://schemas.microsoft.com/office/drawing/2014/main" id="{41749387-F0EC-9C75-B0E7-AA0B32CF7BD6}"/>
                </a:ext>
              </a:extLst>
            </p:cNvPr>
            <p:cNvSpPr>
              <a:spLocks/>
            </p:cNvSpPr>
            <p:nvPr/>
          </p:nvSpPr>
          <p:spPr bwMode="auto">
            <a:xfrm>
              <a:off x="1474" y="1470"/>
              <a:ext cx="938" cy="220"/>
            </a:xfrm>
            <a:custGeom>
              <a:avLst/>
              <a:gdLst>
                <a:gd name="T0" fmla="*/ 0 w 2815"/>
                <a:gd name="T1" fmla="*/ 0 h 893"/>
                <a:gd name="T2" fmla="*/ 0 w 2815"/>
                <a:gd name="T3" fmla="*/ 0 h 893"/>
                <a:gd name="T4" fmla="*/ 0 w 2815"/>
                <a:gd name="T5" fmla="*/ 0 h 893"/>
                <a:gd name="T6" fmla="*/ 0 w 2815"/>
                <a:gd name="T7" fmla="*/ 0 h 893"/>
                <a:gd name="T8" fmla="*/ 0 w 2815"/>
                <a:gd name="T9" fmla="*/ 0 h 893"/>
                <a:gd name="T10" fmla="*/ 0 w 2815"/>
                <a:gd name="T11" fmla="*/ 0 h 893"/>
                <a:gd name="T12" fmla="*/ 0 w 2815"/>
                <a:gd name="T13" fmla="*/ 0 h 893"/>
                <a:gd name="T14" fmla="*/ 0 w 2815"/>
                <a:gd name="T15" fmla="*/ 0 h 893"/>
                <a:gd name="T16" fmla="*/ 0 w 2815"/>
                <a:gd name="T17" fmla="*/ 0 h 893"/>
                <a:gd name="T18" fmla="*/ 0 w 2815"/>
                <a:gd name="T19" fmla="*/ 0 h 893"/>
                <a:gd name="T20" fmla="*/ 0 w 2815"/>
                <a:gd name="T21" fmla="*/ 0 h 893"/>
                <a:gd name="T22" fmla="*/ 0 w 2815"/>
                <a:gd name="T23" fmla="*/ 0 h 893"/>
                <a:gd name="T24" fmla="*/ 0 w 2815"/>
                <a:gd name="T25" fmla="*/ 0 h 893"/>
                <a:gd name="T26" fmla="*/ 0 w 2815"/>
                <a:gd name="T27" fmla="*/ 0 h 893"/>
                <a:gd name="T28" fmla="*/ 0 w 2815"/>
                <a:gd name="T29" fmla="*/ 0 h 893"/>
                <a:gd name="T30" fmla="*/ 0 w 2815"/>
                <a:gd name="T31" fmla="*/ 0 h 893"/>
                <a:gd name="T32" fmla="*/ 0 w 2815"/>
                <a:gd name="T33" fmla="*/ 0 h 893"/>
                <a:gd name="T34" fmla="*/ 0 w 2815"/>
                <a:gd name="T35" fmla="*/ 0 h 893"/>
                <a:gd name="T36" fmla="*/ 0 w 2815"/>
                <a:gd name="T37" fmla="*/ 0 h 893"/>
                <a:gd name="T38" fmla="*/ 0 w 2815"/>
                <a:gd name="T39" fmla="*/ 0 h 893"/>
                <a:gd name="T40" fmla="*/ 0 w 2815"/>
                <a:gd name="T41" fmla="*/ 0 h 893"/>
                <a:gd name="T42" fmla="*/ 0 w 2815"/>
                <a:gd name="T43" fmla="*/ 0 h 893"/>
                <a:gd name="T44" fmla="*/ 0 w 2815"/>
                <a:gd name="T45" fmla="*/ 0 h 893"/>
                <a:gd name="T46" fmla="*/ 0 w 2815"/>
                <a:gd name="T47" fmla="*/ 0 h 893"/>
                <a:gd name="T48" fmla="*/ 0 w 2815"/>
                <a:gd name="T49" fmla="*/ 0 h 893"/>
                <a:gd name="T50" fmla="*/ 0 w 2815"/>
                <a:gd name="T51" fmla="*/ 0 h 893"/>
                <a:gd name="T52" fmla="*/ 0 w 2815"/>
                <a:gd name="T53" fmla="*/ 0 h 893"/>
                <a:gd name="T54" fmla="*/ 0 w 2815"/>
                <a:gd name="T55" fmla="*/ 0 h 893"/>
                <a:gd name="T56" fmla="*/ 0 w 2815"/>
                <a:gd name="T57" fmla="*/ 0 h 893"/>
                <a:gd name="T58" fmla="*/ 0 w 2815"/>
                <a:gd name="T59" fmla="*/ 0 h 893"/>
                <a:gd name="T60" fmla="*/ 0 w 2815"/>
                <a:gd name="T61" fmla="*/ 0 h 893"/>
                <a:gd name="T62" fmla="*/ 0 60000 65536"/>
                <a:gd name="T63" fmla="*/ 0 60000 65536"/>
                <a:gd name="T64" fmla="*/ 0 60000 65536"/>
                <a:gd name="T65" fmla="*/ 0 60000 65536"/>
                <a:gd name="T66" fmla="*/ 0 60000 65536"/>
                <a:gd name="T67" fmla="*/ 0 60000 65536"/>
                <a:gd name="T68" fmla="*/ 0 60000 65536"/>
                <a:gd name="T69" fmla="*/ 0 60000 65536"/>
                <a:gd name="T70" fmla="*/ 0 60000 65536"/>
                <a:gd name="T71" fmla="*/ 0 60000 65536"/>
                <a:gd name="T72" fmla="*/ 0 60000 65536"/>
                <a:gd name="T73" fmla="*/ 0 60000 65536"/>
                <a:gd name="T74" fmla="*/ 0 60000 65536"/>
                <a:gd name="T75" fmla="*/ 0 60000 65536"/>
                <a:gd name="T76" fmla="*/ 0 60000 65536"/>
                <a:gd name="T77" fmla="*/ 0 60000 65536"/>
                <a:gd name="T78" fmla="*/ 0 60000 65536"/>
                <a:gd name="T79" fmla="*/ 0 60000 65536"/>
                <a:gd name="T80" fmla="*/ 0 60000 65536"/>
                <a:gd name="T81" fmla="*/ 0 60000 65536"/>
                <a:gd name="T82" fmla="*/ 0 60000 65536"/>
                <a:gd name="T83" fmla="*/ 0 60000 65536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w 2815"/>
                <a:gd name="T94" fmla="*/ 0 h 893"/>
                <a:gd name="T95" fmla="*/ 2815 w 2815"/>
                <a:gd name="T96" fmla="*/ 893 h 893"/>
              </a:gdLst>
              <a:ahLst/>
              <a:cxnLst>
                <a:cxn ang="T62">
                  <a:pos x="T0" y="T1"/>
                </a:cxn>
                <a:cxn ang="T63">
                  <a:pos x="T2" y="T3"/>
                </a:cxn>
                <a:cxn ang="T64">
                  <a:pos x="T4" y="T5"/>
                </a:cxn>
                <a:cxn ang="T65">
                  <a:pos x="T6" y="T7"/>
                </a:cxn>
                <a:cxn ang="T66">
                  <a:pos x="T8" y="T9"/>
                </a:cxn>
                <a:cxn ang="T67">
                  <a:pos x="T10" y="T11"/>
                </a:cxn>
                <a:cxn ang="T68">
                  <a:pos x="T12" y="T13"/>
                </a:cxn>
                <a:cxn ang="T69">
                  <a:pos x="T14" y="T15"/>
                </a:cxn>
                <a:cxn ang="T70">
                  <a:pos x="T16" y="T17"/>
                </a:cxn>
                <a:cxn ang="T71">
                  <a:pos x="T18" y="T19"/>
                </a:cxn>
                <a:cxn ang="T72">
                  <a:pos x="T20" y="T21"/>
                </a:cxn>
                <a:cxn ang="T73">
                  <a:pos x="T22" y="T23"/>
                </a:cxn>
                <a:cxn ang="T74">
                  <a:pos x="T24" y="T25"/>
                </a:cxn>
                <a:cxn ang="T75">
                  <a:pos x="T26" y="T27"/>
                </a:cxn>
                <a:cxn ang="T76">
                  <a:pos x="T28" y="T29"/>
                </a:cxn>
                <a:cxn ang="T77">
                  <a:pos x="T30" y="T31"/>
                </a:cxn>
                <a:cxn ang="T78">
                  <a:pos x="T32" y="T33"/>
                </a:cxn>
                <a:cxn ang="T79">
                  <a:pos x="T34" y="T35"/>
                </a:cxn>
                <a:cxn ang="T80">
                  <a:pos x="T36" y="T37"/>
                </a:cxn>
                <a:cxn ang="T81">
                  <a:pos x="T38" y="T39"/>
                </a:cxn>
                <a:cxn ang="T82">
                  <a:pos x="T40" y="T41"/>
                </a:cxn>
                <a:cxn ang="T83">
                  <a:pos x="T42" y="T43"/>
                </a:cxn>
                <a:cxn ang="T84">
                  <a:pos x="T44" y="T45"/>
                </a:cxn>
                <a:cxn ang="T85">
                  <a:pos x="T46" y="T47"/>
                </a:cxn>
                <a:cxn ang="T86">
                  <a:pos x="T48" y="T49"/>
                </a:cxn>
                <a:cxn ang="T87">
                  <a:pos x="T50" y="T51"/>
                </a:cxn>
                <a:cxn ang="T88">
                  <a:pos x="T52" y="T53"/>
                </a:cxn>
                <a:cxn ang="T89">
                  <a:pos x="T54" y="T55"/>
                </a:cxn>
                <a:cxn ang="T90">
                  <a:pos x="T56" y="T57"/>
                </a:cxn>
                <a:cxn ang="T91">
                  <a:pos x="T58" y="T59"/>
                </a:cxn>
                <a:cxn ang="T92">
                  <a:pos x="T60" y="T61"/>
                </a:cxn>
              </a:cxnLst>
              <a:rect l="T93" t="T94" r="T95" b="T96"/>
              <a:pathLst>
                <a:path w="2815" h="893">
                  <a:moveTo>
                    <a:pt x="0" y="0"/>
                  </a:moveTo>
                  <a:lnTo>
                    <a:pt x="66" y="86"/>
                  </a:lnTo>
                  <a:lnTo>
                    <a:pt x="135" y="167"/>
                  </a:lnTo>
                  <a:lnTo>
                    <a:pt x="207" y="245"/>
                  </a:lnTo>
                  <a:lnTo>
                    <a:pt x="284" y="320"/>
                  </a:lnTo>
                  <a:lnTo>
                    <a:pt x="365" y="390"/>
                  </a:lnTo>
                  <a:lnTo>
                    <a:pt x="447" y="455"/>
                  </a:lnTo>
                  <a:lnTo>
                    <a:pt x="534" y="518"/>
                  </a:lnTo>
                  <a:lnTo>
                    <a:pt x="625" y="575"/>
                  </a:lnTo>
                  <a:lnTo>
                    <a:pt x="716" y="630"/>
                  </a:lnTo>
                  <a:lnTo>
                    <a:pt x="812" y="677"/>
                  </a:lnTo>
                  <a:lnTo>
                    <a:pt x="908" y="722"/>
                  </a:lnTo>
                  <a:lnTo>
                    <a:pt x="1007" y="761"/>
                  </a:lnTo>
                  <a:lnTo>
                    <a:pt x="1107" y="796"/>
                  </a:lnTo>
                  <a:lnTo>
                    <a:pt x="1211" y="826"/>
                  </a:lnTo>
                  <a:lnTo>
                    <a:pt x="1315" y="849"/>
                  </a:lnTo>
                  <a:lnTo>
                    <a:pt x="1420" y="868"/>
                  </a:lnTo>
                  <a:lnTo>
                    <a:pt x="1525" y="881"/>
                  </a:lnTo>
                  <a:lnTo>
                    <a:pt x="1632" y="890"/>
                  </a:lnTo>
                  <a:lnTo>
                    <a:pt x="1736" y="893"/>
                  </a:lnTo>
                  <a:lnTo>
                    <a:pt x="1844" y="891"/>
                  </a:lnTo>
                  <a:lnTo>
                    <a:pt x="1950" y="885"/>
                  </a:lnTo>
                  <a:lnTo>
                    <a:pt x="2056" y="872"/>
                  </a:lnTo>
                  <a:lnTo>
                    <a:pt x="2161" y="854"/>
                  </a:lnTo>
                  <a:lnTo>
                    <a:pt x="2267" y="831"/>
                  </a:lnTo>
                  <a:lnTo>
                    <a:pt x="2368" y="803"/>
                  </a:lnTo>
                  <a:lnTo>
                    <a:pt x="2470" y="770"/>
                  </a:lnTo>
                  <a:lnTo>
                    <a:pt x="2569" y="731"/>
                  </a:lnTo>
                  <a:lnTo>
                    <a:pt x="2668" y="689"/>
                  </a:lnTo>
                  <a:lnTo>
                    <a:pt x="2763" y="641"/>
                  </a:lnTo>
                  <a:lnTo>
                    <a:pt x="2815" y="614"/>
                  </a:lnTo>
                </a:path>
              </a:pathLst>
            </a:custGeom>
            <a:noFill/>
            <a:ln w="57150">
              <a:solidFill>
                <a:srgbClr val="008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pl-PL"/>
            </a:p>
          </p:txBody>
        </p:sp>
        <p:sp>
          <p:nvSpPr>
            <p:cNvPr id="53275" name="Arc 34">
              <a:extLst>
                <a:ext uri="{FF2B5EF4-FFF2-40B4-BE49-F238E27FC236}">
                  <a16:creationId xmlns:a16="http://schemas.microsoft.com/office/drawing/2014/main" id="{DA0FDEEA-A9BB-FDDA-DEC8-8161D995E986}"/>
                </a:ext>
              </a:extLst>
            </p:cNvPr>
            <p:cNvSpPr>
              <a:spLocks/>
            </p:cNvSpPr>
            <p:nvPr/>
          </p:nvSpPr>
          <p:spPr bwMode="auto">
            <a:xfrm>
              <a:off x="2412" y="1619"/>
              <a:ext cx="1790" cy="1251"/>
            </a:xfrm>
            <a:custGeom>
              <a:avLst/>
              <a:gdLst>
                <a:gd name="T0" fmla="*/ 0 w 22922"/>
                <a:gd name="T1" fmla="*/ 0 h 21600"/>
                <a:gd name="T2" fmla="*/ 0 w 22922"/>
                <a:gd name="T3" fmla="*/ 0 h 21600"/>
                <a:gd name="T4" fmla="*/ 0 w 22922"/>
                <a:gd name="T5" fmla="*/ 0 h 21600"/>
                <a:gd name="T6" fmla="*/ 0 60000 65536"/>
                <a:gd name="T7" fmla="*/ 0 60000 65536"/>
                <a:gd name="T8" fmla="*/ 0 60000 65536"/>
                <a:gd name="T9" fmla="*/ 0 w 22922"/>
                <a:gd name="T10" fmla="*/ 0 h 21600"/>
                <a:gd name="T11" fmla="*/ 22922 w 22922"/>
                <a:gd name="T12" fmla="*/ 21600 h 21600"/>
              </a:gdLst>
              <a:ahLst/>
              <a:cxnLst>
                <a:cxn ang="T6">
                  <a:pos x="T0" y="T1"/>
                </a:cxn>
                <a:cxn ang="T7">
                  <a:pos x="T2" y="T3"/>
                </a:cxn>
                <a:cxn ang="T8">
                  <a:pos x="T4" y="T5"/>
                </a:cxn>
              </a:cxnLst>
              <a:rect l="T9" t="T10" r="T11" b="T12"/>
              <a:pathLst>
                <a:path w="22922" h="21600" fill="none" extrusionOk="0">
                  <a:moveTo>
                    <a:pt x="0" y="67"/>
                  </a:moveTo>
                  <a:cubicBezTo>
                    <a:pt x="565" y="22"/>
                    <a:pt x="1133" y="-1"/>
                    <a:pt x="1701" y="-1"/>
                  </a:cubicBezTo>
                  <a:cubicBezTo>
                    <a:pt x="12077" y="-1"/>
                    <a:pt x="20987" y="7378"/>
                    <a:pt x="22922" y="17572"/>
                  </a:cubicBezTo>
                </a:path>
                <a:path w="22922" h="21600" stroke="0" extrusionOk="0">
                  <a:moveTo>
                    <a:pt x="0" y="67"/>
                  </a:moveTo>
                  <a:cubicBezTo>
                    <a:pt x="565" y="22"/>
                    <a:pt x="1133" y="-1"/>
                    <a:pt x="1701" y="-1"/>
                  </a:cubicBezTo>
                  <a:cubicBezTo>
                    <a:pt x="12077" y="-1"/>
                    <a:pt x="20987" y="7378"/>
                    <a:pt x="22922" y="17572"/>
                  </a:cubicBezTo>
                  <a:lnTo>
                    <a:pt x="1701" y="21600"/>
                  </a:lnTo>
                  <a:lnTo>
                    <a:pt x="0" y="67"/>
                  </a:lnTo>
                  <a:close/>
                </a:path>
              </a:pathLst>
            </a:custGeom>
            <a:noFill/>
            <a:ln w="57150">
              <a:solidFill>
                <a:srgbClr val="008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pl-PL"/>
            </a:p>
          </p:txBody>
        </p:sp>
      </p:grpSp>
      <p:grpSp>
        <p:nvGrpSpPr>
          <p:cNvPr id="36" name="Group 30">
            <a:extLst>
              <a:ext uri="{FF2B5EF4-FFF2-40B4-BE49-F238E27FC236}">
                <a16:creationId xmlns:a16="http://schemas.microsoft.com/office/drawing/2014/main" id="{E4F37EF1-1AFD-9EA2-02A1-E86F93C58587}"/>
              </a:ext>
            </a:extLst>
          </p:cNvPr>
          <p:cNvGrpSpPr>
            <a:grpSpLocks/>
          </p:cNvGrpSpPr>
          <p:nvPr/>
        </p:nvGrpSpPr>
        <p:grpSpPr bwMode="auto">
          <a:xfrm>
            <a:off x="6259513" y="3149600"/>
            <a:ext cx="2357437" cy="2527300"/>
            <a:chOff x="927" y="1392"/>
            <a:chExt cx="1485" cy="1173"/>
          </a:xfrm>
        </p:grpSpPr>
        <p:sp>
          <p:nvSpPr>
            <p:cNvPr id="53269" name="Line 31">
              <a:extLst>
                <a:ext uri="{FF2B5EF4-FFF2-40B4-BE49-F238E27FC236}">
                  <a16:creationId xmlns:a16="http://schemas.microsoft.com/office/drawing/2014/main" id="{7103D9FC-442A-6A0E-570F-9DE5FB2815B9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927" y="1470"/>
              <a:ext cx="315" cy="1095"/>
            </a:xfrm>
            <a:prstGeom prst="line">
              <a:avLst/>
            </a:prstGeom>
            <a:noFill/>
            <a:ln w="57150">
              <a:solidFill>
                <a:srgbClr val="008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pl-PL"/>
            </a:p>
          </p:txBody>
        </p:sp>
        <p:sp>
          <p:nvSpPr>
            <p:cNvPr id="53270" name="Arc 32">
              <a:extLst>
                <a:ext uri="{FF2B5EF4-FFF2-40B4-BE49-F238E27FC236}">
                  <a16:creationId xmlns:a16="http://schemas.microsoft.com/office/drawing/2014/main" id="{04DB41A1-6BA3-D672-4148-BD256C7790E0}"/>
                </a:ext>
              </a:extLst>
            </p:cNvPr>
            <p:cNvSpPr>
              <a:spLocks/>
            </p:cNvSpPr>
            <p:nvPr/>
          </p:nvSpPr>
          <p:spPr bwMode="auto">
            <a:xfrm>
              <a:off x="1244" y="1392"/>
              <a:ext cx="227" cy="85"/>
            </a:xfrm>
            <a:custGeom>
              <a:avLst/>
              <a:gdLst>
                <a:gd name="T0" fmla="*/ 0 w 43097"/>
                <a:gd name="T1" fmla="*/ 0 h 21600"/>
                <a:gd name="T2" fmla="*/ 0 w 43097"/>
                <a:gd name="T3" fmla="*/ 0 h 21600"/>
                <a:gd name="T4" fmla="*/ 0 w 43097"/>
                <a:gd name="T5" fmla="*/ 0 h 21600"/>
                <a:gd name="T6" fmla="*/ 0 60000 65536"/>
                <a:gd name="T7" fmla="*/ 0 60000 65536"/>
                <a:gd name="T8" fmla="*/ 0 60000 65536"/>
                <a:gd name="T9" fmla="*/ 0 w 43097"/>
                <a:gd name="T10" fmla="*/ 0 h 21600"/>
                <a:gd name="T11" fmla="*/ 43097 w 43097"/>
                <a:gd name="T12" fmla="*/ 21600 h 21600"/>
              </a:gdLst>
              <a:ahLst/>
              <a:cxnLst>
                <a:cxn ang="T6">
                  <a:pos x="T0" y="T1"/>
                </a:cxn>
                <a:cxn ang="T7">
                  <a:pos x="T2" y="T3"/>
                </a:cxn>
                <a:cxn ang="T8">
                  <a:pos x="T4" y="T5"/>
                </a:cxn>
              </a:cxnLst>
              <a:rect l="T9" t="T10" r="T11" b="T12"/>
              <a:pathLst>
                <a:path w="43097" h="21600" fill="none" extrusionOk="0">
                  <a:moveTo>
                    <a:pt x="-1" y="20107"/>
                  </a:moveTo>
                  <a:cubicBezTo>
                    <a:pt x="783" y="8784"/>
                    <a:pt x="10197" y="-1"/>
                    <a:pt x="21548" y="-1"/>
                  </a:cubicBezTo>
                  <a:cubicBezTo>
                    <a:pt x="32902" y="-1"/>
                    <a:pt x="42319" y="8791"/>
                    <a:pt x="43097" y="20119"/>
                  </a:cubicBezTo>
                </a:path>
                <a:path w="43097" h="21600" stroke="0" extrusionOk="0">
                  <a:moveTo>
                    <a:pt x="-1" y="20107"/>
                  </a:moveTo>
                  <a:cubicBezTo>
                    <a:pt x="783" y="8784"/>
                    <a:pt x="10197" y="-1"/>
                    <a:pt x="21548" y="-1"/>
                  </a:cubicBezTo>
                  <a:cubicBezTo>
                    <a:pt x="32902" y="-1"/>
                    <a:pt x="42319" y="8791"/>
                    <a:pt x="43097" y="20119"/>
                  </a:cubicBezTo>
                  <a:lnTo>
                    <a:pt x="21548" y="21600"/>
                  </a:lnTo>
                  <a:lnTo>
                    <a:pt x="-1" y="20107"/>
                  </a:lnTo>
                  <a:close/>
                </a:path>
              </a:pathLst>
            </a:custGeom>
            <a:noFill/>
            <a:ln w="57150">
              <a:solidFill>
                <a:srgbClr val="008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pl-PL"/>
            </a:p>
          </p:txBody>
        </p:sp>
        <p:sp>
          <p:nvSpPr>
            <p:cNvPr id="53271" name="Freeform 33">
              <a:extLst>
                <a:ext uri="{FF2B5EF4-FFF2-40B4-BE49-F238E27FC236}">
                  <a16:creationId xmlns:a16="http://schemas.microsoft.com/office/drawing/2014/main" id="{213BFFA9-EBD9-B247-0753-00C8024250FA}"/>
                </a:ext>
              </a:extLst>
            </p:cNvPr>
            <p:cNvSpPr>
              <a:spLocks/>
            </p:cNvSpPr>
            <p:nvPr/>
          </p:nvSpPr>
          <p:spPr bwMode="auto">
            <a:xfrm>
              <a:off x="1474" y="1470"/>
              <a:ext cx="938" cy="220"/>
            </a:xfrm>
            <a:custGeom>
              <a:avLst/>
              <a:gdLst>
                <a:gd name="T0" fmla="*/ 0 w 2815"/>
                <a:gd name="T1" fmla="*/ 0 h 893"/>
                <a:gd name="T2" fmla="*/ 0 w 2815"/>
                <a:gd name="T3" fmla="*/ 0 h 893"/>
                <a:gd name="T4" fmla="*/ 0 w 2815"/>
                <a:gd name="T5" fmla="*/ 0 h 893"/>
                <a:gd name="T6" fmla="*/ 0 w 2815"/>
                <a:gd name="T7" fmla="*/ 0 h 893"/>
                <a:gd name="T8" fmla="*/ 0 w 2815"/>
                <a:gd name="T9" fmla="*/ 0 h 893"/>
                <a:gd name="T10" fmla="*/ 0 w 2815"/>
                <a:gd name="T11" fmla="*/ 0 h 893"/>
                <a:gd name="T12" fmla="*/ 0 w 2815"/>
                <a:gd name="T13" fmla="*/ 0 h 893"/>
                <a:gd name="T14" fmla="*/ 0 w 2815"/>
                <a:gd name="T15" fmla="*/ 0 h 893"/>
                <a:gd name="T16" fmla="*/ 0 w 2815"/>
                <a:gd name="T17" fmla="*/ 0 h 893"/>
                <a:gd name="T18" fmla="*/ 0 w 2815"/>
                <a:gd name="T19" fmla="*/ 0 h 893"/>
                <a:gd name="T20" fmla="*/ 0 w 2815"/>
                <a:gd name="T21" fmla="*/ 0 h 893"/>
                <a:gd name="T22" fmla="*/ 0 w 2815"/>
                <a:gd name="T23" fmla="*/ 0 h 893"/>
                <a:gd name="T24" fmla="*/ 0 w 2815"/>
                <a:gd name="T25" fmla="*/ 0 h 893"/>
                <a:gd name="T26" fmla="*/ 0 w 2815"/>
                <a:gd name="T27" fmla="*/ 0 h 893"/>
                <a:gd name="T28" fmla="*/ 0 w 2815"/>
                <a:gd name="T29" fmla="*/ 0 h 893"/>
                <a:gd name="T30" fmla="*/ 0 w 2815"/>
                <a:gd name="T31" fmla="*/ 0 h 893"/>
                <a:gd name="T32" fmla="*/ 0 w 2815"/>
                <a:gd name="T33" fmla="*/ 0 h 893"/>
                <a:gd name="T34" fmla="*/ 0 w 2815"/>
                <a:gd name="T35" fmla="*/ 0 h 893"/>
                <a:gd name="T36" fmla="*/ 0 w 2815"/>
                <a:gd name="T37" fmla="*/ 0 h 893"/>
                <a:gd name="T38" fmla="*/ 0 w 2815"/>
                <a:gd name="T39" fmla="*/ 0 h 893"/>
                <a:gd name="T40" fmla="*/ 0 w 2815"/>
                <a:gd name="T41" fmla="*/ 0 h 893"/>
                <a:gd name="T42" fmla="*/ 0 w 2815"/>
                <a:gd name="T43" fmla="*/ 0 h 893"/>
                <a:gd name="T44" fmla="*/ 0 w 2815"/>
                <a:gd name="T45" fmla="*/ 0 h 893"/>
                <a:gd name="T46" fmla="*/ 0 w 2815"/>
                <a:gd name="T47" fmla="*/ 0 h 893"/>
                <a:gd name="T48" fmla="*/ 0 w 2815"/>
                <a:gd name="T49" fmla="*/ 0 h 893"/>
                <a:gd name="T50" fmla="*/ 0 w 2815"/>
                <a:gd name="T51" fmla="*/ 0 h 893"/>
                <a:gd name="T52" fmla="*/ 0 w 2815"/>
                <a:gd name="T53" fmla="*/ 0 h 893"/>
                <a:gd name="T54" fmla="*/ 0 w 2815"/>
                <a:gd name="T55" fmla="*/ 0 h 893"/>
                <a:gd name="T56" fmla="*/ 0 w 2815"/>
                <a:gd name="T57" fmla="*/ 0 h 893"/>
                <a:gd name="T58" fmla="*/ 0 w 2815"/>
                <a:gd name="T59" fmla="*/ 0 h 893"/>
                <a:gd name="T60" fmla="*/ 0 w 2815"/>
                <a:gd name="T61" fmla="*/ 0 h 893"/>
                <a:gd name="T62" fmla="*/ 0 60000 65536"/>
                <a:gd name="T63" fmla="*/ 0 60000 65536"/>
                <a:gd name="T64" fmla="*/ 0 60000 65536"/>
                <a:gd name="T65" fmla="*/ 0 60000 65536"/>
                <a:gd name="T66" fmla="*/ 0 60000 65536"/>
                <a:gd name="T67" fmla="*/ 0 60000 65536"/>
                <a:gd name="T68" fmla="*/ 0 60000 65536"/>
                <a:gd name="T69" fmla="*/ 0 60000 65536"/>
                <a:gd name="T70" fmla="*/ 0 60000 65536"/>
                <a:gd name="T71" fmla="*/ 0 60000 65536"/>
                <a:gd name="T72" fmla="*/ 0 60000 65536"/>
                <a:gd name="T73" fmla="*/ 0 60000 65536"/>
                <a:gd name="T74" fmla="*/ 0 60000 65536"/>
                <a:gd name="T75" fmla="*/ 0 60000 65536"/>
                <a:gd name="T76" fmla="*/ 0 60000 65536"/>
                <a:gd name="T77" fmla="*/ 0 60000 65536"/>
                <a:gd name="T78" fmla="*/ 0 60000 65536"/>
                <a:gd name="T79" fmla="*/ 0 60000 65536"/>
                <a:gd name="T80" fmla="*/ 0 60000 65536"/>
                <a:gd name="T81" fmla="*/ 0 60000 65536"/>
                <a:gd name="T82" fmla="*/ 0 60000 65536"/>
                <a:gd name="T83" fmla="*/ 0 60000 65536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w 2815"/>
                <a:gd name="T94" fmla="*/ 0 h 893"/>
                <a:gd name="T95" fmla="*/ 2815 w 2815"/>
                <a:gd name="T96" fmla="*/ 893 h 893"/>
              </a:gdLst>
              <a:ahLst/>
              <a:cxnLst>
                <a:cxn ang="T62">
                  <a:pos x="T0" y="T1"/>
                </a:cxn>
                <a:cxn ang="T63">
                  <a:pos x="T2" y="T3"/>
                </a:cxn>
                <a:cxn ang="T64">
                  <a:pos x="T4" y="T5"/>
                </a:cxn>
                <a:cxn ang="T65">
                  <a:pos x="T6" y="T7"/>
                </a:cxn>
                <a:cxn ang="T66">
                  <a:pos x="T8" y="T9"/>
                </a:cxn>
                <a:cxn ang="T67">
                  <a:pos x="T10" y="T11"/>
                </a:cxn>
                <a:cxn ang="T68">
                  <a:pos x="T12" y="T13"/>
                </a:cxn>
                <a:cxn ang="T69">
                  <a:pos x="T14" y="T15"/>
                </a:cxn>
                <a:cxn ang="T70">
                  <a:pos x="T16" y="T17"/>
                </a:cxn>
                <a:cxn ang="T71">
                  <a:pos x="T18" y="T19"/>
                </a:cxn>
                <a:cxn ang="T72">
                  <a:pos x="T20" y="T21"/>
                </a:cxn>
                <a:cxn ang="T73">
                  <a:pos x="T22" y="T23"/>
                </a:cxn>
                <a:cxn ang="T74">
                  <a:pos x="T24" y="T25"/>
                </a:cxn>
                <a:cxn ang="T75">
                  <a:pos x="T26" y="T27"/>
                </a:cxn>
                <a:cxn ang="T76">
                  <a:pos x="T28" y="T29"/>
                </a:cxn>
                <a:cxn ang="T77">
                  <a:pos x="T30" y="T31"/>
                </a:cxn>
                <a:cxn ang="T78">
                  <a:pos x="T32" y="T33"/>
                </a:cxn>
                <a:cxn ang="T79">
                  <a:pos x="T34" y="T35"/>
                </a:cxn>
                <a:cxn ang="T80">
                  <a:pos x="T36" y="T37"/>
                </a:cxn>
                <a:cxn ang="T81">
                  <a:pos x="T38" y="T39"/>
                </a:cxn>
                <a:cxn ang="T82">
                  <a:pos x="T40" y="T41"/>
                </a:cxn>
                <a:cxn ang="T83">
                  <a:pos x="T42" y="T43"/>
                </a:cxn>
                <a:cxn ang="T84">
                  <a:pos x="T44" y="T45"/>
                </a:cxn>
                <a:cxn ang="T85">
                  <a:pos x="T46" y="T47"/>
                </a:cxn>
                <a:cxn ang="T86">
                  <a:pos x="T48" y="T49"/>
                </a:cxn>
                <a:cxn ang="T87">
                  <a:pos x="T50" y="T51"/>
                </a:cxn>
                <a:cxn ang="T88">
                  <a:pos x="T52" y="T53"/>
                </a:cxn>
                <a:cxn ang="T89">
                  <a:pos x="T54" y="T55"/>
                </a:cxn>
                <a:cxn ang="T90">
                  <a:pos x="T56" y="T57"/>
                </a:cxn>
                <a:cxn ang="T91">
                  <a:pos x="T58" y="T59"/>
                </a:cxn>
                <a:cxn ang="T92">
                  <a:pos x="T60" y="T61"/>
                </a:cxn>
              </a:cxnLst>
              <a:rect l="T93" t="T94" r="T95" b="T96"/>
              <a:pathLst>
                <a:path w="2815" h="893">
                  <a:moveTo>
                    <a:pt x="0" y="0"/>
                  </a:moveTo>
                  <a:lnTo>
                    <a:pt x="66" y="86"/>
                  </a:lnTo>
                  <a:lnTo>
                    <a:pt x="135" y="167"/>
                  </a:lnTo>
                  <a:lnTo>
                    <a:pt x="207" y="245"/>
                  </a:lnTo>
                  <a:lnTo>
                    <a:pt x="284" y="320"/>
                  </a:lnTo>
                  <a:lnTo>
                    <a:pt x="365" y="390"/>
                  </a:lnTo>
                  <a:lnTo>
                    <a:pt x="447" y="455"/>
                  </a:lnTo>
                  <a:lnTo>
                    <a:pt x="534" y="518"/>
                  </a:lnTo>
                  <a:lnTo>
                    <a:pt x="625" y="575"/>
                  </a:lnTo>
                  <a:lnTo>
                    <a:pt x="716" y="630"/>
                  </a:lnTo>
                  <a:lnTo>
                    <a:pt x="812" y="677"/>
                  </a:lnTo>
                  <a:lnTo>
                    <a:pt x="908" y="722"/>
                  </a:lnTo>
                  <a:lnTo>
                    <a:pt x="1007" y="761"/>
                  </a:lnTo>
                  <a:lnTo>
                    <a:pt x="1107" y="796"/>
                  </a:lnTo>
                  <a:lnTo>
                    <a:pt x="1211" y="826"/>
                  </a:lnTo>
                  <a:lnTo>
                    <a:pt x="1315" y="849"/>
                  </a:lnTo>
                  <a:lnTo>
                    <a:pt x="1420" y="868"/>
                  </a:lnTo>
                  <a:lnTo>
                    <a:pt x="1525" y="881"/>
                  </a:lnTo>
                  <a:lnTo>
                    <a:pt x="1632" y="890"/>
                  </a:lnTo>
                  <a:lnTo>
                    <a:pt x="1736" y="893"/>
                  </a:lnTo>
                  <a:lnTo>
                    <a:pt x="1844" y="891"/>
                  </a:lnTo>
                  <a:lnTo>
                    <a:pt x="1950" y="885"/>
                  </a:lnTo>
                  <a:lnTo>
                    <a:pt x="2056" y="872"/>
                  </a:lnTo>
                  <a:lnTo>
                    <a:pt x="2161" y="854"/>
                  </a:lnTo>
                  <a:lnTo>
                    <a:pt x="2267" y="831"/>
                  </a:lnTo>
                  <a:lnTo>
                    <a:pt x="2368" y="803"/>
                  </a:lnTo>
                  <a:lnTo>
                    <a:pt x="2470" y="770"/>
                  </a:lnTo>
                  <a:lnTo>
                    <a:pt x="2569" y="731"/>
                  </a:lnTo>
                  <a:lnTo>
                    <a:pt x="2668" y="689"/>
                  </a:lnTo>
                  <a:lnTo>
                    <a:pt x="2763" y="641"/>
                  </a:lnTo>
                  <a:lnTo>
                    <a:pt x="2815" y="614"/>
                  </a:lnTo>
                </a:path>
              </a:pathLst>
            </a:custGeom>
            <a:noFill/>
            <a:ln w="57150">
              <a:solidFill>
                <a:srgbClr val="008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pl-PL"/>
            </a:p>
          </p:txBody>
        </p:sp>
      </p:grpSp>
      <p:grpSp>
        <p:nvGrpSpPr>
          <p:cNvPr id="42" name="Group 30">
            <a:extLst>
              <a:ext uri="{FF2B5EF4-FFF2-40B4-BE49-F238E27FC236}">
                <a16:creationId xmlns:a16="http://schemas.microsoft.com/office/drawing/2014/main" id="{36E1FD9D-48B6-BDB9-7C4A-13213095929D}"/>
              </a:ext>
            </a:extLst>
          </p:cNvPr>
          <p:cNvGrpSpPr>
            <a:grpSpLocks/>
          </p:cNvGrpSpPr>
          <p:nvPr/>
        </p:nvGrpSpPr>
        <p:grpSpPr bwMode="auto">
          <a:xfrm>
            <a:off x="5260975" y="1658938"/>
            <a:ext cx="2357438" cy="2527300"/>
            <a:chOff x="927" y="1392"/>
            <a:chExt cx="1485" cy="1173"/>
          </a:xfrm>
        </p:grpSpPr>
        <p:sp>
          <p:nvSpPr>
            <p:cNvPr id="53266" name="Line 31">
              <a:extLst>
                <a:ext uri="{FF2B5EF4-FFF2-40B4-BE49-F238E27FC236}">
                  <a16:creationId xmlns:a16="http://schemas.microsoft.com/office/drawing/2014/main" id="{3F3AA2B5-0370-8717-6B7A-A48386757CCC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927" y="1470"/>
              <a:ext cx="315" cy="1095"/>
            </a:xfrm>
            <a:prstGeom prst="line">
              <a:avLst/>
            </a:prstGeom>
            <a:noFill/>
            <a:ln w="57150">
              <a:solidFill>
                <a:srgbClr val="008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pl-PL"/>
            </a:p>
          </p:txBody>
        </p:sp>
        <p:sp>
          <p:nvSpPr>
            <p:cNvPr id="53267" name="Arc 32">
              <a:extLst>
                <a:ext uri="{FF2B5EF4-FFF2-40B4-BE49-F238E27FC236}">
                  <a16:creationId xmlns:a16="http://schemas.microsoft.com/office/drawing/2014/main" id="{5224DEB8-FE22-5171-934A-C66FC4BC92B2}"/>
                </a:ext>
              </a:extLst>
            </p:cNvPr>
            <p:cNvSpPr>
              <a:spLocks/>
            </p:cNvSpPr>
            <p:nvPr/>
          </p:nvSpPr>
          <p:spPr bwMode="auto">
            <a:xfrm>
              <a:off x="1244" y="1392"/>
              <a:ext cx="227" cy="85"/>
            </a:xfrm>
            <a:custGeom>
              <a:avLst/>
              <a:gdLst>
                <a:gd name="T0" fmla="*/ 0 w 43097"/>
                <a:gd name="T1" fmla="*/ 0 h 21600"/>
                <a:gd name="T2" fmla="*/ 0 w 43097"/>
                <a:gd name="T3" fmla="*/ 0 h 21600"/>
                <a:gd name="T4" fmla="*/ 0 w 43097"/>
                <a:gd name="T5" fmla="*/ 0 h 21600"/>
                <a:gd name="T6" fmla="*/ 0 60000 65536"/>
                <a:gd name="T7" fmla="*/ 0 60000 65536"/>
                <a:gd name="T8" fmla="*/ 0 60000 65536"/>
                <a:gd name="T9" fmla="*/ 0 w 43097"/>
                <a:gd name="T10" fmla="*/ 0 h 21600"/>
                <a:gd name="T11" fmla="*/ 43097 w 43097"/>
                <a:gd name="T12" fmla="*/ 21600 h 21600"/>
              </a:gdLst>
              <a:ahLst/>
              <a:cxnLst>
                <a:cxn ang="T6">
                  <a:pos x="T0" y="T1"/>
                </a:cxn>
                <a:cxn ang="T7">
                  <a:pos x="T2" y="T3"/>
                </a:cxn>
                <a:cxn ang="T8">
                  <a:pos x="T4" y="T5"/>
                </a:cxn>
              </a:cxnLst>
              <a:rect l="T9" t="T10" r="T11" b="T12"/>
              <a:pathLst>
                <a:path w="43097" h="21600" fill="none" extrusionOk="0">
                  <a:moveTo>
                    <a:pt x="-1" y="20107"/>
                  </a:moveTo>
                  <a:cubicBezTo>
                    <a:pt x="783" y="8784"/>
                    <a:pt x="10197" y="-1"/>
                    <a:pt x="21548" y="-1"/>
                  </a:cubicBezTo>
                  <a:cubicBezTo>
                    <a:pt x="32902" y="-1"/>
                    <a:pt x="42319" y="8791"/>
                    <a:pt x="43097" y="20119"/>
                  </a:cubicBezTo>
                </a:path>
                <a:path w="43097" h="21600" stroke="0" extrusionOk="0">
                  <a:moveTo>
                    <a:pt x="-1" y="20107"/>
                  </a:moveTo>
                  <a:cubicBezTo>
                    <a:pt x="783" y="8784"/>
                    <a:pt x="10197" y="-1"/>
                    <a:pt x="21548" y="-1"/>
                  </a:cubicBezTo>
                  <a:cubicBezTo>
                    <a:pt x="32902" y="-1"/>
                    <a:pt x="42319" y="8791"/>
                    <a:pt x="43097" y="20119"/>
                  </a:cubicBezTo>
                  <a:lnTo>
                    <a:pt x="21548" y="21600"/>
                  </a:lnTo>
                  <a:lnTo>
                    <a:pt x="-1" y="20107"/>
                  </a:lnTo>
                  <a:close/>
                </a:path>
              </a:pathLst>
            </a:custGeom>
            <a:noFill/>
            <a:ln w="57150">
              <a:solidFill>
                <a:srgbClr val="008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pl-PL"/>
            </a:p>
          </p:txBody>
        </p:sp>
        <p:sp>
          <p:nvSpPr>
            <p:cNvPr id="53268" name="Freeform 33">
              <a:extLst>
                <a:ext uri="{FF2B5EF4-FFF2-40B4-BE49-F238E27FC236}">
                  <a16:creationId xmlns:a16="http://schemas.microsoft.com/office/drawing/2014/main" id="{E4B10202-9396-37CE-08BB-9A1C8C8553C0}"/>
                </a:ext>
              </a:extLst>
            </p:cNvPr>
            <p:cNvSpPr>
              <a:spLocks/>
            </p:cNvSpPr>
            <p:nvPr/>
          </p:nvSpPr>
          <p:spPr bwMode="auto">
            <a:xfrm>
              <a:off x="1474" y="1470"/>
              <a:ext cx="938" cy="220"/>
            </a:xfrm>
            <a:custGeom>
              <a:avLst/>
              <a:gdLst>
                <a:gd name="T0" fmla="*/ 0 w 2815"/>
                <a:gd name="T1" fmla="*/ 0 h 893"/>
                <a:gd name="T2" fmla="*/ 0 w 2815"/>
                <a:gd name="T3" fmla="*/ 0 h 893"/>
                <a:gd name="T4" fmla="*/ 0 w 2815"/>
                <a:gd name="T5" fmla="*/ 0 h 893"/>
                <a:gd name="T6" fmla="*/ 0 w 2815"/>
                <a:gd name="T7" fmla="*/ 0 h 893"/>
                <a:gd name="T8" fmla="*/ 0 w 2815"/>
                <a:gd name="T9" fmla="*/ 0 h 893"/>
                <a:gd name="T10" fmla="*/ 0 w 2815"/>
                <a:gd name="T11" fmla="*/ 0 h 893"/>
                <a:gd name="T12" fmla="*/ 0 w 2815"/>
                <a:gd name="T13" fmla="*/ 0 h 893"/>
                <a:gd name="T14" fmla="*/ 0 w 2815"/>
                <a:gd name="T15" fmla="*/ 0 h 893"/>
                <a:gd name="T16" fmla="*/ 0 w 2815"/>
                <a:gd name="T17" fmla="*/ 0 h 893"/>
                <a:gd name="T18" fmla="*/ 0 w 2815"/>
                <a:gd name="T19" fmla="*/ 0 h 893"/>
                <a:gd name="T20" fmla="*/ 0 w 2815"/>
                <a:gd name="T21" fmla="*/ 0 h 893"/>
                <a:gd name="T22" fmla="*/ 0 w 2815"/>
                <a:gd name="T23" fmla="*/ 0 h 893"/>
                <a:gd name="T24" fmla="*/ 0 w 2815"/>
                <a:gd name="T25" fmla="*/ 0 h 893"/>
                <a:gd name="T26" fmla="*/ 0 w 2815"/>
                <a:gd name="T27" fmla="*/ 0 h 893"/>
                <a:gd name="T28" fmla="*/ 0 w 2815"/>
                <a:gd name="T29" fmla="*/ 0 h 893"/>
                <a:gd name="T30" fmla="*/ 0 w 2815"/>
                <a:gd name="T31" fmla="*/ 0 h 893"/>
                <a:gd name="T32" fmla="*/ 0 w 2815"/>
                <a:gd name="T33" fmla="*/ 0 h 893"/>
                <a:gd name="T34" fmla="*/ 0 w 2815"/>
                <a:gd name="T35" fmla="*/ 0 h 893"/>
                <a:gd name="T36" fmla="*/ 0 w 2815"/>
                <a:gd name="T37" fmla="*/ 0 h 893"/>
                <a:gd name="T38" fmla="*/ 0 w 2815"/>
                <a:gd name="T39" fmla="*/ 0 h 893"/>
                <a:gd name="T40" fmla="*/ 0 w 2815"/>
                <a:gd name="T41" fmla="*/ 0 h 893"/>
                <a:gd name="T42" fmla="*/ 0 w 2815"/>
                <a:gd name="T43" fmla="*/ 0 h 893"/>
                <a:gd name="T44" fmla="*/ 0 w 2815"/>
                <a:gd name="T45" fmla="*/ 0 h 893"/>
                <a:gd name="T46" fmla="*/ 0 w 2815"/>
                <a:gd name="T47" fmla="*/ 0 h 893"/>
                <a:gd name="T48" fmla="*/ 0 w 2815"/>
                <a:gd name="T49" fmla="*/ 0 h 893"/>
                <a:gd name="T50" fmla="*/ 0 w 2815"/>
                <a:gd name="T51" fmla="*/ 0 h 893"/>
                <a:gd name="T52" fmla="*/ 0 w 2815"/>
                <a:gd name="T53" fmla="*/ 0 h 893"/>
                <a:gd name="T54" fmla="*/ 0 w 2815"/>
                <a:gd name="T55" fmla="*/ 0 h 893"/>
                <a:gd name="T56" fmla="*/ 0 w 2815"/>
                <a:gd name="T57" fmla="*/ 0 h 893"/>
                <a:gd name="T58" fmla="*/ 0 w 2815"/>
                <a:gd name="T59" fmla="*/ 0 h 893"/>
                <a:gd name="T60" fmla="*/ 0 w 2815"/>
                <a:gd name="T61" fmla="*/ 0 h 893"/>
                <a:gd name="T62" fmla="*/ 0 60000 65536"/>
                <a:gd name="T63" fmla="*/ 0 60000 65536"/>
                <a:gd name="T64" fmla="*/ 0 60000 65536"/>
                <a:gd name="T65" fmla="*/ 0 60000 65536"/>
                <a:gd name="T66" fmla="*/ 0 60000 65536"/>
                <a:gd name="T67" fmla="*/ 0 60000 65536"/>
                <a:gd name="T68" fmla="*/ 0 60000 65536"/>
                <a:gd name="T69" fmla="*/ 0 60000 65536"/>
                <a:gd name="T70" fmla="*/ 0 60000 65536"/>
                <a:gd name="T71" fmla="*/ 0 60000 65536"/>
                <a:gd name="T72" fmla="*/ 0 60000 65536"/>
                <a:gd name="T73" fmla="*/ 0 60000 65536"/>
                <a:gd name="T74" fmla="*/ 0 60000 65536"/>
                <a:gd name="T75" fmla="*/ 0 60000 65536"/>
                <a:gd name="T76" fmla="*/ 0 60000 65536"/>
                <a:gd name="T77" fmla="*/ 0 60000 65536"/>
                <a:gd name="T78" fmla="*/ 0 60000 65536"/>
                <a:gd name="T79" fmla="*/ 0 60000 65536"/>
                <a:gd name="T80" fmla="*/ 0 60000 65536"/>
                <a:gd name="T81" fmla="*/ 0 60000 65536"/>
                <a:gd name="T82" fmla="*/ 0 60000 65536"/>
                <a:gd name="T83" fmla="*/ 0 60000 65536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w 2815"/>
                <a:gd name="T94" fmla="*/ 0 h 893"/>
                <a:gd name="T95" fmla="*/ 2815 w 2815"/>
                <a:gd name="T96" fmla="*/ 893 h 893"/>
              </a:gdLst>
              <a:ahLst/>
              <a:cxnLst>
                <a:cxn ang="T62">
                  <a:pos x="T0" y="T1"/>
                </a:cxn>
                <a:cxn ang="T63">
                  <a:pos x="T2" y="T3"/>
                </a:cxn>
                <a:cxn ang="T64">
                  <a:pos x="T4" y="T5"/>
                </a:cxn>
                <a:cxn ang="T65">
                  <a:pos x="T6" y="T7"/>
                </a:cxn>
                <a:cxn ang="T66">
                  <a:pos x="T8" y="T9"/>
                </a:cxn>
                <a:cxn ang="T67">
                  <a:pos x="T10" y="T11"/>
                </a:cxn>
                <a:cxn ang="T68">
                  <a:pos x="T12" y="T13"/>
                </a:cxn>
                <a:cxn ang="T69">
                  <a:pos x="T14" y="T15"/>
                </a:cxn>
                <a:cxn ang="T70">
                  <a:pos x="T16" y="T17"/>
                </a:cxn>
                <a:cxn ang="T71">
                  <a:pos x="T18" y="T19"/>
                </a:cxn>
                <a:cxn ang="T72">
                  <a:pos x="T20" y="T21"/>
                </a:cxn>
                <a:cxn ang="T73">
                  <a:pos x="T22" y="T23"/>
                </a:cxn>
                <a:cxn ang="T74">
                  <a:pos x="T24" y="T25"/>
                </a:cxn>
                <a:cxn ang="T75">
                  <a:pos x="T26" y="T27"/>
                </a:cxn>
                <a:cxn ang="T76">
                  <a:pos x="T28" y="T29"/>
                </a:cxn>
                <a:cxn ang="T77">
                  <a:pos x="T30" y="T31"/>
                </a:cxn>
                <a:cxn ang="T78">
                  <a:pos x="T32" y="T33"/>
                </a:cxn>
                <a:cxn ang="T79">
                  <a:pos x="T34" y="T35"/>
                </a:cxn>
                <a:cxn ang="T80">
                  <a:pos x="T36" y="T37"/>
                </a:cxn>
                <a:cxn ang="T81">
                  <a:pos x="T38" y="T39"/>
                </a:cxn>
                <a:cxn ang="T82">
                  <a:pos x="T40" y="T41"/>
                </a:cxn>
                <a:cxn ang="T83">
                  <a:pos x="T42" y="T43"/>
                </a:cxn>
                <a:cxn ang="T84">
                  <a:pos x="T44" y="T45"/>
                </a:cxn>
                <a:cxn ang="T85">
                  <a:pos x="T46" y="T47"/>
                </a:cxn>
                <a:cxn ang="T86">
                  <a:pos x="T48" y="T49"/>
                </a:cxn>
                <a:cxn ang="T87">
                  <a:pos x="T50" y="T51"/>
                </a:cxn>
                <a:cxn ang="T88">
                  <a:pos x="T52" y="T53"/>
                </a:cxn>
                <a:cxn ang="T89">
                  <a:pos x="T54" y="T55"/>
                </a:cxn>
                <a:cxn ang="T90">
                  <a:pos x="T56" y="T57"/>
                </a:cxn>
                <a:cxn ang="T91">
                  <a:pos x="T58" y="T59"/>
                </a:cxn>
                <a:cxn ang="T92">
                  <a:pos x="T60" y="T61"/>
                </a:cxn>
              </a:cxnLst>
              <a:rect l="T93" t="T94" r="T95" b="T96"/>
              <a:pathLst>
                <a:path w="2815" h="893">
                  <a:moveTo>
                    <a:pt x="0" y="0"/>
                  </a:moveTo>
                  <a:lnTo>
                    <a:pt x="66" y="86"/>
                  </a:lnTo>
                  <a:lnTo>
                    <a:pt x="135" y="167"/>
                  </a:lnTo>
                  <a:lnTo>
                    <a:pt x="207" y="245"/>
                  </a:lnTo>
                  <a:lnTo>
                    <a:pt x="284" y="320"/>
                  </a:lnTo>
                  <a:lnTo>
                    <a:pt x="365" y="390"/>
                  </a:lnTo>
                  <a:lnTo>
                    <a:pt x="447" y="455"/>
                  </a:lnTo>
                  <a:lnTo>
                    <a:pt x="534" y="518"/>
                  </a:lnTo>
                  <a:lnTo>
                    <a:pt x="625" y="575"/>
                  </a:lnTo>
                  <a:lnTo>
                    <a:pt x="716" y="630"/>
                  </a:lnTo>
                  <a:lnTo>
                    <a:pt x="812" y="677"/>
                  </a:lnTo>
                  <a:lnTo>
                    <a:pt x="908" y="722"/>
                  </a:lnTo>
                  <a:lnTo>
                    <a:pt x="1007" y="761"/>
                  </a:lnTo>
                  <a:lnTo>
                    <a:pt x="1107" y="796"/>
                  </a:lnTo>
                  <a:lnTo>
                    <a:pt x="1211" y="826"/>
                  </a:lnTo>
                  <a:lnTo>
                    <a:pt x="1315" y="849"/>
                  </a:lnTo>
                  <a:lnTo>
                    <a:pt x="1420" y="868"/>
                  </a:lnTo>
                  <a:lnTo>
                    <a:pt x="1525" y="881"/>
                  </a:lnTo>
                  <a:lnTo>
                    <a:pt x="1632" y="890"/>
                  </a:lnTo>
                  <a:lnTo>
                    <a:pt x="1736" y="893"/>
                  </a:lnTo>
                  <a:lnTo>
                    <a:pt x="1844" y="891"/>
                  </a:lnTo>
                  <a:lnTo>
                    <a:pt x="1950" y="885"/>
                  </a:lnTo>
                  <a:lnTo>
                    <a:pt x="2056" y="872"/>
                  </a:lnTo>
                  <a:lnTo>
                    <a:pt x="2161" y="854"/>
                  </a:lnTo>
                  <a:lnTo>
                    <a:pt x="2267" y="831"/>
                  </a:lnTo>
                  <a:lnTo>
                    <a:pt x="2368" y="803"/>
                  </a:lnTo>
                  <a:lnTo>
                    <a:pt x="2470" y="770"/>
                  </a:lnTo>
                  <a:lnTo>
                    <a:pt x="2569" y="731"/>
                  </a:lnTo>
                  <a:lnTo>
                    <a:pt x="2668" y="689"/>
                  </a:lnTo>
                  <a:lnTo>
                    <a:pt x="2763" y="641"/>
                  </a:lnTo>
                  <a:lnTo>
                    <a:pt x="2815" y="614"/>
                  </a:lnTo>
                </a:path>
              </a:pathLst>
            </a:custGeom>
            <a:noFill/>
            <a:ln w="57150">
              <a:solidFill>
                <a:srgbClr val="008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endParaRPr lang="pl-PL"/>
            </a:p>
          </p:txBody>
        </p:sp>
      </p:grpSp>
      <p:sp>
        <p:nvSpPr>
          <p:cNvPr id="5" name="TextBox 4">
            <a:extLst>
              <a:ext uri="{FF2B5EF4-FFF2-40B4-BE49-F238E27FC236}">
                <a16:creationId xmlns:a16="http://schemas.microsoft.com/office/drawing/2014/main" id="{46EFB47E-8468-F416-FEE4-86D7DB118CE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260975" y="4186238"/>
            <a:ext cx="868363" cy="1477962"/>
          </a:xfrm>
          <a:prstGeom prst="rect">
            <a:avLst/>
          </a:prstGeom>
          <a:solidFill>
            <a:schemeClr val="bg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eaLnBrk="1" hangingPunct="1"/>
            <a:endParaRPr lang="pl-PL" altLang="pl-PL" sz="1800"/>
          </a:p>
          <a:p>
            <a:pPr eaLnBrk="1" hangingPunct="1"/>
            <a:endParaRPr lang="pl-PL" altLang="pl-PL" sz="1800"/>
          </a:p>
          <a:p>
            <a:pPr eaLnBrk="1" hangingPunct="1"/>
            <a:endParaRPr lang="pl-PL" altLang="pl-PL" sz="1800"/>
          </a:p>
          <a:p>
            <a:pPr eaLnBrk="1" hangingPunct="1"/>
            <a:endParaRPr lang="pl-PL" altLang="pl-PL" sz="1800"/>
          </a:p>
          <a:p>
            <a:pPr eaLnBrk="1" hangingPunct="1"/>
            <a:endParaRPr lang="pl-PL" altLang="pl-PL" sz="180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2" dur="500"/>
                                        <p:tgtEl>
                                          <p:spTgt spid="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7" dur="500"/>
                                        <p:tgtEl>
                                          <p:spTgt spid="4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 nodeType="clickPar">
                      <p:stCondLst>
                        <p:cond delay="indefinite"/>
                      </p:stCondLst>
                      <p:childTnLst>
                        <p:par>
                          <p:cTn id="1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0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 nodeType="clickPar">
                      <p:stCondLst>
                        <p:cond delay="indefinite"/>
                      </p:stCondLst>
                      <p:childTnLst>
                        <p:par>
                          <p:cTn id="23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4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 nodeType="clickPar">
                      <p:stCondLst>
                        <p:cond delay="indefinite"/>
                      </p:stCondLst>
                      <p:childTnLst>
                        <p:par>
                          <p:cTn id="27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8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</p:bld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512228D-F2DC-086B-B5CB-1CAF63886FC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 wrap="square" numCol="1" anchorCtr="0" compatLnSpc="1">
            <a:prstTxWarp prst="textNoShape">
              <a:avLst/>
            </a:prstTxWarp>
          </a:bodyPr>
          <a:lstStyle/>
          <a:p>
            <a:pPr algn="ctr" eaLnBrk="1" hangingPunct="1"/>
            <a:r>
              <a:rPr lang="pl-PL" altLang="pl-PL">
                <a:ea typeface="ＭＳ Ｐゴシック" panose="020B0600070205080204" pitchFamily="34" charset="-128"/>
              </a:rPr>
              <a:t>Dorzut zawału </a:t>
            </a:r>
            <a:r>
              <a:rPr lang="pl-PL" altLang="pl-PL" i="1">
                <a:ea typeface="ＭＳ Ｐゴシック" panose="020B0600070205080204" pitchFamily="34" charset="-128"/>
              </a:rPr>
              <a:t>(reinfarction)</a:t>
            </a:r>
          </a:p>
        </p:txBody>
      </p:sp>
      <p:sp>
        <p:nvSpPr>
          <p:cNvPr id="54274" name="Content Placeholder 2">
            <a:extLst>
              <a:ext uri="{FF2B5EF4-FFF2-40B4-BE49-F238E27FC236}">
                <a16:creationId xmlns:a16="http://schemas.microsoft.com/office/drawing/2014/main" id="{3668823B-9F0B-2D22-5DF8-5D4364B01FF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pl-PL" altLang="pl-PL" dirty="0">
                <a:ea typeface="ＭＳ Ｐゴシック" panose="020B0600070205080204" pitchFamily="34" charset="-128"/>
              </a:rPr>
              <a:t>Jeśli podejrzewany jest dorzut zawału, należy niezwłocznie oznaczyć stężenie </a:t>
            </a:r>
            <a:r>
              <a:rPr lang="pl-PL" altLang="pl-PL" dirty="0" err="1">
                <a:ea typeface="ＭＳ Ｐゴシック" panose="020B0600070205080204" pitchFamily="34" charset="-128"/>
              </a:rPr>
              <a:t>cTn</a:t>
            </a:r>
            <a:r>
              <a:rPr lang="pl-PL" altLang="pl-PL" dirty="0">
                <a:ea typeface="ＭＳ Ｐゴシック" panose="020B0600070205080204" pitchFamily="34" charset="-128"/>
              </a:rPr>
              <a:t>; drugie oznaczenie należy wykonać  po 3-6 godzinach</a:t>
            </a:r>
          </a:p>
          <a:p>
            <a:pPr eaLnBrk="1" hangingPunct="1"/>
            <a:endParaRPr lang="pl-PL" altLang="pl-PL" dirty="0">
              <a:ea typeface="ＭＳ Ｐゴシック" panose="020B0600070205080204" pitchFamily="34" charset="-128"/>
            </a:endParaRPr>
          </a:p>
          <a:p>
            <a:pPr eaLnBrk="1" hangingPunct="1"/>
            <a:r>
              <a:rPr lang="pl-PL" altLang="pl-PL" dirty="0">
                <a:ea typeface="ＭＳ Ｐゴシック" panose="020B0600070205080204" pitchFamily="34" charset="-128"/>
              </a:rPr>
              <a:t>U pacjentów z wyjściowo podwyższonym (&gt;99. </a:t>
            </a:r>
            <a:r>
              <a:rPr lang="pl-PL" altLang="pl-PL" dirty="0" err="1">
                <a:ea typeface="ＭＳ Ｐゴシック" panose="020B0600070205080204" pitchFamily="34" charset="-128"/>
              </a:rPr>
              <a:t>perc</a:t>
            </a:r>
            <a:r>
              <a:rPr lang="pl-PL" altLang="pl-PL" dirty="0">
                <a:ea typeface="ＭＳ Ｐゴシック" panose="020B0600070205080204" pitchFamily="34" charset="-128"/>
              </a:rPr>
              <a:t>. </a:t>
            </a:r>
            <a:r>
              <a:rPr lang="pl-PL" altLang="pl-PL" dirty="0" err="1">
                <a:ea typeface="ＭＳ Ｐゴシック" panose="020B0600070205080204" pitchFamily="34" charset="-128"/>
              </a:rPr>
              <a:t>ggpr</a:t>
            </a:r>
            <a:r>
              <a:rPr lang="pl-PL" altLang="pl-PL" dirty="0">
                <a:ea typeface="ＭＳ Ｐゴシック" panose="020B0600070205080204" pitchFamily="34" charset="-128"/>
              </a:rPr>
              <a:t>) stężeniem </a:t>
            </a:r>
            <a:r>
              <a:rPr lang="pl-PL" altLang="pl-PL" dirty="0" err="1">
                <a:ea typeface="ＭＳ Ｐゴシック" panose="020B0600070205080204" pitchFamily="34" charset="-128"/>
              </a:rPr>
              <a:t>cTn</a:t>
            </a:r>
            <a:r>
              <a:rPr lang="pl-PL" altLang="pl-PL" dirty="0">
                <a:ea typeface="ＭＳ Ｐゴシック" panose="020B0600070205080204" pitchFamily="34" charset="-128"/>
              </a:rPr>
              <a:t>, które utrzymuje się stabilnie lub spada w chwili podejrzenia dorzutu </a:t>
            </a:r>
            <a:r>
              <a:rPr lang="pl-PL" altLang="pl-PL" dirty="0">
                <a:ea typeface="ＭＳ Ｐゴシック" panose="020B0600070205080204" pitchFamily="34" charset="-128"/>
                <a:sym typeface="Wingdings" pitchFamily="2" charset="2"/>
              </a:rPr>
              <a:t> </a:t>
            </a:r>
            <a:r>
              <a:rPr lang="pl-PL" altLang="pl-PL" b="1" dirty="0">
                <a:solidFill>
                  <a:srgbClr val="FF0000"/>
                </a:solidFill>
                <a:ea typeface="ＭＳ Ｐゴシック" panose="020B0600070205080204" pitchFamily="34" charset="-128"/>
              </a:rPr>
              <a:t>wzrost stężenia </a:t>
            </a:r>
            <a:r>
              <a:rPr lang="pl-PL" altLang="pl-PL" b="1" dirty="0" err="1">
                <a:solidFill>
                  <a:srgbClr val="FF0000"/>
                </a:solidFill>
                <a:ea typeface="ＭＳ Ｐゴシック" panose="020B0600070205080204" pitchFamily="34" charset="-128"/>
              </a:rPr>
              <a:t>cTn</a:t>
            </a:r>
            <a:r>
              <a:rPr lang="pl-PL" altLang="pl-PL" b="1" dirty="0">
                <a:solidFill>
                  <a:srgbClr val="FF0000"/>
                </a:solidFill>
                <a:ea typeface="ＭＳ Ｐゴシック" panose="020B0600070205080204" pitchFamily="34" charset="-128"/>
              </a:rPr>
              <a:t> w drugiej próbce o &gt;20% </a:t>
            </a:r>
            <a:r>
              <a:rPr lang="pl-PL" altLang="pl-PL" b="1" dirty="0">
                <a:solidFill>
                  <a:srgbClr val="FF0000"/>
                </a:solidFill>
                <a:ea typeface="ＭＳ Ｐゴシック" panose="020B0600070205080204" pitchFamily="34" charset="-128"/>
                <a:sym typeface="Wingdings" pitchFamily="2" charset="2"/>
              </a:rPr>
              <a:t> DORZUT ZAWAŁU</a:t>
            </a:r>
          </a:p>
          <a:p>
            <a:pPr eaLnBrk="1" hangingPunct="1"/>
            <a:endParaRPr lang="pl-PL" altLang="pl-PL" b="1" dirty="0">
              <a:solidFill>
                <a:srgbClr val="FF0000"/>
              </a:solidFill>
              <a:ea typeface="ＭＳ Ｐゴシック" panose="020B0600070205080204" pitchFamily="34" charset="-128"/>
              <a:sym typeface="Wingdings" pitchFamily="2" charset="2"/>
            </a:endParaRPr>
          </a:p>
          <a:p>
            <a:pPr eaLnBrk="1" hangingPunct="1"/>
            <a:r>
              <a:rPr lang="pl-PL" altLang="pl-PL" dirty="0">
                <a:ea typeface="ＭＳ Ｐゴシック" panose="020B0600070205080204" pitchFamily="34" charset="-128"/>
              </a:rPr>
              <a:t>U pacjentów ze stężeniem </a:t>
            </a:r>
            <a:r>
              <a:rPr lang="pl-PL" altLang="pl-PL" dirty="0" err="1">
                <a:ea typeface="ＭＳ Ｐゴシック" panose="020B0600070205080204" pitchFamily="34" charset="-128"/>
              </a:rPr>
              <a:t>cTn</a:t>
            </a:r>
            <a:r>
              <a:rPr lang="pl-PL" altLang="pl-PL" dirty="0">
                <a:ea typeface="ＭＳ Ｐゴシック" panose="020B0600070205080204" pitchFamily="34" charset="-128"/>
              </a:rPr>
              <a:t> w wyjściowej próbce &lt;99. </a:t>
            </a:r>
            <a:r>
              <a:rPr lang="pl-PL" altLang="pl-PL" dirty="0" err="1">
                <a:ea typeface="ＭＳ Ｐゴシック" panose="020B0600070205080204" pitchFamily="34" charset="-128"/>
              </a:rPr>
              <a:t>perc</a:t>
            </a:r>
            <a:r>
              <a:rPr lang="pl-PL" altLang="pl-PL" dirty="0">
                <a:ea typeface="ＭＳ Ｐゴシック" panose="020B0600070205080204" pitchFamily="34" charset="-128"/>
              </a:rPr>
              <a:t>. </a:t>
            </a:r>
            <a:r>
              <a:rPr lang="pl-PL" altLang="pl-PL" dirty="0" err="1">
                <a:ea typeface="ＭＳ Ｐゴシック" panose="020B0600070205080204" pitchFamily="34" charset="-128"/>
              </a:rPr>
              <a:t>ggpr</a:t>
            </a:r>
            <a:r>
              <a:rPr lang="pl-PL" altLang="pl-PL" dirty="0">
                <a:ea typeface="ＭＳ Ｐゴシック" panose="020B0600070205080204" pitchFamily="34" charset="-128"/>
              </a:rPr>
              <a:t> stosuje się kryteria jak w zawale typu 1 i 2</a:t>
            </a:r>
          </a:p>
        </p:txBody>
      </p:sp>
      <p:pic>
        <p:nvPicPr>
          <p:cNvPr id="54275" name="Picture 3">
            <a:extLst>
              <a:ext uri="{FF2B5EF4-FFF2-40B4-BE49-F238E27FC236}">
                <a16:creationId xmlns:a16="http://schemas.microsoft.com/office/drawing/2014/main" id="{880DBE4E-A0A9-3F5F-4AC5-7405908EBAF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72150" y="6088063"/>
            <a:ext cx="3371850" cy="7143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7" name="Content Placeholder 1">
            <a:extLst>
              <a:ext uri="{FF2B5EF4-FFF2-40B4-BE49-F238E27FC236}">
                <a16:creationId xmlns:a16="http://schemas.microsoft.com/office/drawing/2014/main" id="{72CFA722-12D6-F145-B319-B557782B13F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90500" y="1760538"/>
            <a:ext cx="8750300" cy="4525962"/>
          </a:xfrm>
        </p:spPr>
        <p:txBody>
          <a:bodyPr/>
          <a:lstStyle/>
          <a:p>
            <a:pPr eaLnBrk="1" hangingPunct="1"/>
            <a:r>
              <a:rPr lang="pl-PL" altLang="pl-PL" sz="3000">
                <a:latin typeface="Lucida Sans Unicode" panose="020B0602030504020204" pitchFamily="34" charset="0"/>
                <a:ea typeface="ＭＳ Ｐゴシック" panose="020B0600070205080204" pitchFamily="34" charset="-128"/>
              </a:rPr>
              <a:t>Granica oznaczalności (LoD) poniżej 99. centyla rozkładu stężeń w populacji referencyjnej </a:t>
            </a:r>
          </a:p>
          <a:p>
            <a:pPr eaLnBrk="1" hangingPunct="1"/>
            <a:r>
              <a:rPr lang="pl-PL" altLang="pl-PL" sz="3000">
                <a:latin typeface="Lucida Sans Unicode" panose="020B0602030504020204" pitchFamily="34" charset="0"/>
                <a:ea typeface="ＭＳ Ｐゴシック" panose="020B0600070205080204" pitchFamily="34" charset="-128"/>
              </a:rPr>
              <a:t>PNieprecyzyjność (CV) &lt;10% w tym przedziale stężeń</a:t>
            </a:r>
          </a:p>
          <a:p>
            <a:pPr eaLnBrk="1" hangingPunct="1"/>
            <a:r>
              <a:rPr lang="pl-PL" altLang="pl-PL" sz="3000">
                <a:latin typeface="Lucida Sans Unicode" panose="020B0602030504020204" pitchFamily="34" charset="0"/>
                <a:ea typeface="ＭＳ Ｐゴシック" panose="020B0600070205080204" pitchFamily="34" charset="-128"/>
              </a:rPr>
              <a:t>Wykrywanie cTn na poziomie LoD lub większym u co najmniej 50% zdrowych kobiet i mężczyzn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51DCEDA6-081E-104A-9B59-45865D6BFA1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/>
          <a:p>
            <a:pPr algn="ctr" eaLnBrk="1" fontAlgn="auto" hangingPunct="1">
              <a:spcAft>
                <a:spcPts val="0"/>
              </a:spcAft>
              <a:defRPr/>
            </a:pPr>
            <a:r>
              <a:rPr lang="cs-CZ" dirty="0">
                <a:solidFill>
                  <a:srgbClr val="FF0000"/>
                </a:solidFill>
                <a:ea typeface="+mj-ea"/>
                <a:cs typeface="+mj-cs"/>
              </a:rPr>
              <a:t>Wysokoczułe metody oznaczania troponin </a:t>
            </a:r>
            <a:r>
              <a:rPr lang="cs-CZ" dirty="0" err="1">
                <a:solidFill>
                  <a:srgbClr val="FF0000"/>
                </a:solidFill>
                <a:ea typeface="+mj-ea"/>
                <a:cs typeface="+mj-cs"/>
              </a:rPr>
              <a:t>sercowych</a:t>
            </a:r>
            <a:r>
              <a:rPr lang="cs-CZ" dirty="0">
                <a:solidFill>
                  <a:srgbClr val="FF0000"/>
                </a:solidFill>
                <a:ea typeface="+mj-ea"/>
                <a:cs typeface="+mj-cs"/>
              </a:rPr>
              <a:t> (</a:t>
            </a:r>
            <a:r>
              <a:rPr lang="cs-CZ" dirty="0" err="1">
                <a:solidFill>
                  <a:srgbClr val="FF0000"/>
                </a:solidFill>
                <a:ea typeface="+mj-ea"/>
                <a:cs typeface="+mj-cs"/>
              </a:rPr>
              <a:t>hs-cTn</a:t>
            </a:r>
            <a:r>
              <a:rPr lang="cs-CZ" dirty="0">
                <a:solidFill>
                  <a:srgbClr val="FF0000"/>
                </a:solidFill>
                <a:ea typeface="+mj-ea"/>
                <a:cs typeface="+mj-cs"/>
              </a:rPr>
              <a:t>)</a:t>
            </a:r>
            <a:endParaRPr lang="pl-PL" dirty="0">
              <a:solidFill>
                <a:srgbClr val="FF0000"/>
              </a:solidFill>
              <a:ea typeface="+mj-ea"/>
              <a:cs typeface="+mj-cs"/>
            </a:endParaRPr>
          </a:p>
        </p:txBody>
      </p:sp>
      <p:pic>
        <p:nvPicPr>
          <p:cNvPr id="29699" name="Picture 7">
            <a:extLst>
              <a:ext uri="{FF2B5EF4-FFF2-40B4-BE49-F238E27FC236}">
                <a16:creationId xmlns:a16="http://schemas.microsoft.com/office/drawing/2014/main" id="{B16BAC24-F212-C84A-8C54-3773CFAB948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88038" y="5978525"/>
            <a:ext cx="3213100" cy="8239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053627432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4170994259"/>
              </p:ext>
            </p:extLst>
          </p:nvPr>
        </p:nvGraphicFramePr>
        <p:xfrm>
          <a:off x="457200" y="1282700"/>
          <a:ext cx="8077200" cy="3566666"/>
        </p:xfrm>
        <a:graphic>
          <a:graphicData uri="http://schemas.openxmlformats.org/drawingml/2006/table">
            <a:tbl>
              <a:tblPr/>
              <a:tblGrid>
                <a:gridCol w="34290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6764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60020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1371600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</a:tblGrid>
              <a:tr h="1006054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l-PL" sz="2000" b="1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Lucida Sans Unicode" charset="0"/>
                          <a:ea typeface="ＭＳ Ｐゴシック" charset="0"/>
                          <a:cs typeface="ＭＳ Ｐゴシック" charset="0"/>
                        </a:rPr>
                        <a:t>Test</a:t>
                      </a:r>
                    </a:p>
                  </a:txBody>
                  <a:tcPr marT="45730" marB="45730" horzOverflow="overflow">
                    <a:lnL>
                      <a:noFill/>
                    </a:lnL>
                    <a:lnR>
                      <a:noFill/>
                    </a:lnR>
                    <a:lnT w="254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54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tx1">
                        <a:lumMod val="25000"/>
                        <a:lumOff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pl-PL" sz="2000" b="1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Lucida Sans Unicode" charset="0"/>
                        <a:ea typeface="ＭＳ Ｐゴシック" charset="0"/>
                        <a:cs typeface="ＭＳ Ｐゴシック" charset="0"/>
                      </a:endParaRP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l-PL" sz="2000" b="1" i="0" u="none" strike="noStrike" cap="none" normalizeH="0" baseline="0" dirty="0" err="1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Lucida Sans Unicode" charset="0"/>
                          <a:ea typeface="ＭＳ Ｐゴシック" charset="0"/>
                          <a:cs typeface="ＭＳ Ｐゴシック" charset="0"/>
                        </a:rPr>
                        <a:t>LoD</a:t>
                      </a:r>
                      <a:r>
                        <a:rPr kumimoji="0" lang="pl-PL" sz="2000" b="1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Lucida Sans Unicode" charset="0"/>
                          <a:ea typeface="ＭＳ Ｐゴシック" charset="0"/>
                          <a:cs typeface="ＭＳ Ｐゴシック" charset="0"/>
                        </a:rPr>
                        <a:t>; </a:t>
                      </a:r>
                      <a:r>
                        <a:rPr kumimoji="0" lang="pl-PL" sz="2000" b="1" i="0" u="none" strike="noStrike" cap="none" normalizeH="0" baseline="0" dirty="0" err="1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Lucida Sans Unicode" charset="0"/>
                          <a:ea typeface="ＭＳ Ｐゴシック" charset="0"/>
                          <a:cs typeface="ＭＳ Ｐゴシック" charset="0"/>
                        </a:rPr>
                        <a:t>ng</a:t>
                      </a:r>
                      <a:r>
                        <a:rPr kumimoji="0" lang="pl-PL" sz="2000" b="1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Lucida Sans Unicode" charset="0"/>
                          <a:ea typeface="ＭＳ Ｐゴシック" charset="0"/>
                          <a:cs typeface="ＭＳ Ｐゴシック" charset="0"/>
                        </a:rPr>
                        <a:t>/l</a:t>
                      </a:r>
                    </a:p>
                  </a:txBody>
                  <a:tcPr marT="45730" marB="45730" horzOverflow="overflow">
                    <a:lnL>
                      <a:noFill/>
                    </a:lnL>
                    <a:lnR>
                      <a:noFill/>
                    </a:lnR>
                    <a:lnT w="254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54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tx1">
                        <a:lumMod val="25000"/>
                        <a:lumOff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l-PL" sz="2000" b="1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Lucida Sans Unicode" charset="0"/>
                          <a:ea typeface="ＭＳ Ｐゴシック" charset="0"/>
                          <a:cs typeface="ＭＳ Ｐゴシック" charset="0"/>
                        </a:rPr>
                        <a:t>99. </a:t>
                      </a:r>
                      <a:r>
                        <a:rPr kumimoji="0" lang="en-US" sz="2000" b="1" i="0" u="none" strike="noStrike" cap="none" normalizeH="0" baseline="0" dirty="0" err="1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Lucida Sans Unicode" charset="0"/>
                          <a:ea typeface="ＭＳ Ｐゴシック" charset="0"/>
                          <a:cs typeface="ＭＳ Ｐゴシック" charset="0"/>
                        </a:rPr>
                        <a:t>perc</a:t>
                      </a:r>
                      <a:r>
                        <a:rPr kumimoji="0" lang="en-US" sz="2000" b="1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Lucida Sans Unicode" charset="0"/>
                          <a:ea typeface="ＭＳ Ｐゴシック" charset="0"/>
                          <a:cs typeface="ＭＳ Ｐゴシック" charset="0"/>
                        </a:rPr>
                        <a:t>. </a:t>
                      </a:r>
                      <a:r>
                        <a:rPr kumimoji="0" lang="en-US" sz="2000" b="1" i="0" u="none" strike="noStrike" cap="none" normalizeH="0" baseline="0" dirty="0" err="1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Lucida Sans Unicode" charset="0"/>
                          <a:ea typeface="ＭＳ Ｐゴシック" charset="0"/>
                          <a:cs typeface="ＭＳ Ｐゴシック" charset="0"/>
                        </a:rPr>
                        <a:t>ggpr</a:t>
                      </a:r>
                      <a:r>
                        <a:rPr kumimoji="0" lang="pl-PL" sz="2000" b="1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Lucida Sans Unicode" charset="0"/>
                          <a:ea typeface="ＭＳ Ｐゴシック" charset="0"/>
                          <a:cs typeface="ＭＳ Ｐゴシック" charset="0"/>
                        </a:rPr>
                        <a:t> M/K, </a:t>
                      </a:r>
                      <a:r>
                        <a:rPr kumimoji="0" lang="pl-PL" sz="2000" b="1" i="0" u="none" strike="noStrike" cap="none" normalizeH="0" baseline="0" dirty="0" err="1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Lucida Sans Unicode" charset="0"/>
                          <a:ea typeface="ＭＳ Ｐゴシック" charset="0"/>
                          <a:cs typeface="ＭＳ Ｐゴシック" charset="0"/>
                        </a:rPr>
                        <a:t>ng</a:t>
                      </a:r>
                      <a:r>
                        <a:rPr kumimoji="0" lang="pl-PL" sz="2000" b="1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Lucida Sans Unicode" charset="0"/>
                          <a:ea typeface="ＭＳ Ｐゴシック" charset="0"/>
                          <a:cs typeface="ＭＳ Ｐゴシック" charset="0"/>
                        </a:rPr>
                        <a:t>/l; (CV%)</a:t>
                      </a:r>
                    </a:p>
                  </a:txBody>
                  <a:tcPr marT="45730" marB="45730" horzOverflow="overflow">
                    <a:lnL>
                      <a:noFill/>
                    </a:lnL>
                    <a:lnR>
                      <a:noFill/>
                    </a:lnR>
                    <a:lnT w="254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54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tx1">
                        <a:lumMod val="25000"/>
                        <a:lumOff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l-PL" sz="2000" b="1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Lucida Sans Unicode" charset="0"/>
                          <a:ea typeface="ＭＳ Ｐゴシック" charset="0"/>
                          <a:cs typeface="ＭＳ Ｐゴシック" charset="0"/>
                        </a:rPr>
                        <a:t>St. przy CV=10%; </a:t>
                      </a:r>
                      <a:r>
                        <a:rPr kumimoji="0" lang="pl-PL" sz="2000" b="1" i="0" u="none" strike="noStrike" cap="none" normalizeH="0" baseline="0" dirty="0" err="1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Lucida Sans Unicode" charset="0"/>
                          <a:ea typeface="ＭＳ Ｐゴシック" charset="0"/>
                          <a:cs typeface="ＭＳ Ｐゴシック" charset="0"/>
                        </a:rPr>
                        <a:t>ng</a:t>
                      </a:r>
                      <a:r>
                        <a:rPr kumimoji="0" lang="pl-PL" sz="2000" b="1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Lucida Sans Unicode" charset="0"/>
                          <a:ea typeface="ＭＳ Ｐゴシック" charset="0"/>
                          <a:cs typeface="ＭＳ Ｐゴシック" charset="0"/>
                        </a:rPr>
                        <a:t>/l</a:t>
                      </a:r>
                    </a:p>
                  </a:txBody>
                  <a:tcPr marT="45730" marB="45730" horzOverflow="overflow">
                    <a:lnL>
                      <a:noFill/>
                    </a:lnL>
                    <a:lnR>
                      <a:noFill/>
                    </a:lnR>
                    <a:lnT w="254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54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tx1">
                        <a:lumMod val="25000"/>
                        <a:lumOff val="7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96324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l-PL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+mn-lt"/>
                          <a:ea typeface="ＭＳ Ｐゴシック" charset="0"/>
                          <a:cs typeface="ＭＳ Ｐゴシック" charset="0"/>
                        </a:rPr>
                        <a:t>Abbott ARCHITECT </a:t>
                      </a:r>
                      <a:r>
                        <a:rPr kumimoji="0" lang="pl-PL" sz="2000" b="0" i="0" u="none" strike="noStrike" cap="none" normalizeH="0" baseline="0" dirty="0" err="1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+mn-lt"/>
                          <a:ea typeface="ＭＳ Ｐゴシック" charset="0"/>
                          <a:cs typeface="ＭＳ Ｐゴシック" charset="0"/>
                        </a:rPr>
                        <a:t>hs-cTnI</a:t>
                      </a:r>
                      <a:endParaRPr kumimoji="0" lang="pl-PL" sz="2000" b="0" i="0" u="none" strike="noStrike" cap="none" normalizeH="0" baseline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+mn-lt"/>
                        <a:ea typeface="ＭＳ Ｐゴシック" charset="0"/>
                        <a:cs typeface="ＭＳ Ｐゴシック" charset="0"/>
                      </a:endParaRPr>
                    </a:p>
                  </a:txBody>
                  <a:tcPr marT="45730" marB="45730" horzOverflow="overflow">
                    <a:lnL>
                      <a:noFill/>
                    </a:lnL>
                    <a:lnR>
                      <a:noFill/>
                    </a:lnR>
                    <a:lnT w="254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7E7E7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l-PL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+mn-lt"/>
                          <a:ea typeface="ＭＳ Ｐゴシック" charset="0"/>
                          <a:cs typeface="ＭＳ Ｐゴシック" charset="0"/>
                        </a:rPr>
                        <a:t>1,1</a:t>
                      </a:r>
                    </a:p>
                  </a:txBody>
                  <a:tcPr marT="45730" marB="45730" horzOverflow="overflow">
                    <a:lnL>
                      <a:noFill/>
                    </a:lnL>
                    <a:lnR>
                      <a:noFill/>
                    </a:lnR>
                    <a:lnT w="254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7E7E7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l-PL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+mn-lt"/>
                          <a:ea typeface="ＭＳ Ｐゴシック" charset="0"/>
                          <a:cs typeface="ＭＳ Ｐゴシック" charset="0"/>
                        </a:rPr>
                        <a:t>34/16 (4)</a:t>
                      </a:r>
                    </a:p>
                  </a:txBody>
                  <a:tcPr marT="45730" marB="45730" horzOverflow="overflow">
                    <a:lnL>
                      <a:noFill/>
                    </a:lnL>
                    <a:lnR>
                      <a:noFill/>
                    </a:lnR>
                    <a:lnT w="254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7E7E7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l-PL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+mn-lt"/>
                          <a:ea typeface="ＭＳ Ｐゴシック" charset="0"/>
                          <a:cs typeface="ＭＳ Ｐゴシック" charset="0"/>
                        </a:rPr>
                        <a:t>5</a:t>
                      </a:r>
                    </a:p>
                  </a:txBody>
                  <a:tcPr marT="45730" marB="45730" horzOverflow="overflow">
                    <a:lnL>
                      <a:noFill/>
                    </a:lnL>
                    <a:lnR>
                      <a:noFill/>
                    </a:lnR>
                    <a:lnT w="254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7E7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396324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+mn-lt"/>
                          <a:ea typeface="ＭＳ Ｐゴシック" charset="0"/>
                          <a:cs typeface="ＭＳ Ｐゴシック" charset="0"/>
                        </a:rPr>
                        <a:t>Beckman Access </a:t>
                      </a:r>
                      <a:r>
                        <a:rPr kumimoji="0" lang="en-US" sz="2000" b="0" i="0" u="none" strike="noStrike" cap="none" normalizeH="0" baseline="0" dirty="0" err="1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+mn-lt"/>
                          <a:ea typeface="ＭＳ Ｐゴシック" charset="0"/>
                          <a:cs typeface="ＭＳ Ｐゴシック" charset="0"/>
                        </a:rPr>
                        <a:t>hs-cTnI</a:t>
                      </a:r>
                      <a:endParaRPr kumimoji="0" lang="pl-PL" sz="2000" b="0" i="0" u="none" strike="noStrike" cap="none" normalizeH="0" baseline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+mn-lt"/>
                        <a:ea typeface="ＭＳ Ｐゴシック" charset="0"/>
                        <a:cs typeface="ＭＳ Ｐゴシック" charset="0"/>
                      </a:endParaRPr>
                    </a:p>
                  </a:txBody>
                  <a:tcPr marT="45730" marB="45730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l-PL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+mn-lt"/>
                          <a:ea typeface="ＭＳ Ｐゴシック" charset="0"/>
                          <a:cs typeface="ＭＳ Ｐゴシック" charset="0"/>
                        </a:rPr>
                        <a:t>1-2</a:t>
                      </a:r>
                    </a:p>
                  </a:txBody>
                  <a:tcPr marT="45730" marB="45730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l-PL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+mn-lt"/>
                          <a:ea typeface="ＭＳ Ｐゴシック" charset="0"/>
                          <a:cs typeface="ＭＳ Ｐゴシック" charset="0"/>
                        </a:rPr>
                        <a:t>20/12 (4)</a:t>
                      </a:r>
                    </a:p>
                  </a:txBody>
                  <a:tcPr marT="45730" marB="45730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l-PL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+mn-lt"/>
                          <a:ea typeface="ＭＳ Ｐゴシック" charset="0"/>
                          <a:cs typeface="ＭＳ Ｐゴシック" charset="0"/>
                        </a:rPr>
                        <a:t>4</a:t>
                      </a:r>
                    </a:p>
                  </a:txBody>
                  <a:tcPr marT="45730" marB="45730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396324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l-PL" sz="2000" b="0" i="0" u="none" strike="noStrike" cap="none" normalizeH="0" baseline="0" dirty="0" err="1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+mn-lt"/>
                          <a:ea typeface="ＭＳ Ｐゴシック" charset="0"/>
                          <a:cs typeface="ＭＳ Ｐゴシック" charset="0"/>
                        </a:rPr>
                        <a:t>Ortho</a:t>
                      </a:r>
                      <a:r>
                        <a:rPr kumimoji="0" lang="pl-PL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+mn-lt"/>
                          <a:ea typeface="ＭＳ Ｐゴシック" charset="0"/>
                          <a:cs typeface="ＭＳ Ｐゴシック" charset="0"/>
                        </a:rPr>
                        <a:t> CD </a:t>
                      </a:r>
                      <a:r>
                        <a:rPr kumimoji="0" lang="pl-PL" sz="2000" b="0" i="0" u="none" strike="noStrike" cap="none" normalizeH="0" baseline="0" dirty="0" err="1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+mn-lt"/>
                          <a:ea typeface="ＭＳ Ｐゴシック" charset="0"/>
                          <a:cs typeface="ＭＳ Ｐゴシック" charset="0"/>
                        </a:rPr>
                        <a:t>hs-cTnI</a:t>
                      </a:r>
                      <a:endParaRPr kumimoji="0" lang="pl-PL" sz="2000" b="0" i="0" u="none" strike="noStrike" cap="none" normalizeH="0" baseline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+mn-lt"/>
                        <a:ea typeface="ＭＳ Ｐゴシック" charset="0"/>
                        <a:cs typeface="ＭＳ Ｐゴシック" charset="0"/>
                      </a:endParaRPr>
                    </a:p>
                  </a:txBody>
                  <a:tcPr marT="45730" marB="45730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7E7E7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l-PL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+mn-lt"/>
                          <a:ea typeface="ＭＳ Ｐゴシック" charset="0"/>
                          <a:cs typeface="ＭＳ Ｐゴシック" charset="0"/>
                        </a:rPr>
                        <a:t>0,4-0,9</a:t>
                      </a:r>
                    </a:p>
                  </a:txBody>
                  <a:tcPr marT="45730" marB="45730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7E7E7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l-PL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+mn-lt"/>
                          <a:ea typeface="ＭＳ Ｐゴシック" charset="0"/>
                          <a:cs typeface="ＭＳ Ｐゴシック" charset="0"/>
                        </a:rPr>
                        <a:t>13/9 (&lt;10)</a:t>
                      </a:r>
                    </a:p>
                  </a:txBody>
                  <a:tcPr marT="45730" marB="45730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7E7E7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l-PL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+mn-lt"/>
                          <a:ea typeface="ＭＳ Ｐゴシック" charset="0"/>
                          <a:cs typeface="ＭＳ Ｐゴシック" charset="0"/>
                        </a:rPr>
                        <a:t>2</a:t>
                      </a:r>
                    </a:p>
                  </a:txBody>
                  <a:tcPr marT="45730" marB="45730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7E7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396324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n-US" sz="1800" kern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Siemens </a:t>
                      </a:r>
                      <a:r>
                        <a:rPr lang="en-US" sz="1800" u="sng" kern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ATELLICA </a:t>
                      </a:r>
                      <a:r>
                        <a:rPr lang="en-US" sz="1800" u="sng" kern="1200" dirty="0" err="1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HTLi</a:t>
                      </a:r>
                      <a:r>
                        <a:rPr lang="en-US" sz="1800" u="sng" kern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 </a:t>
                      </a:r>
                      <a:r>
                        <a:rPr lang="en-US" sz="1800" u="sng" kern="1200" dirty="0" err="1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hs-cTnI</a:t>
                      </a:r>
                      <a:r>
                        <a:rPr lang="pl-PL" sz="2000" dirty="0">
                          <a:effectLst/>
                        </a:rPr>
                        <a:t> </a:t>
                      </a:r>
                      <a:endParaRPr kumimoji="0" lang="pl-PL" sz="2000" b="0" i="0" u="none" strike="noStrike" cap="none" normalizeH="0" baseline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+mn-lt"/>
                        <a:ea typeface="ＭＳ Ｐゴシック" charset="0"/>
                        <a:cs typeface="ＭＳ Ｐゴシック" charset="0"/>
                      </a:endParaRPr>
                    </a:p>
                  </a:txBody>
                  <a:tcPr marT="45730" marB="45730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7E7E7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l-PL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+mn-lt"/>
                          <a:ea typeface="ＭＳ Ｐゴシック" charset="0"/>
                          <a:cs typeface="ＭＳ Ｐゴシック" charset="0"/>
                        </a:rPr>
                        <a:t>6</a:t>
                      </a:r>
                    </a:p>
                  </a:txBody>
                  <a:tcPr marT="45730" marB="45730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7E7E7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l-PL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+mn-lt"/>
                          <a:ea typeface="ＭＳ Ｐゴシック" charset="0"/>
                          <a:cs typeface="ＭＳ Ｐゴシック" charset="0"/>
                        </a:rPr>
                        <a:t>27/18 (6)</a:t>
                      </a:r>
                    </a:p>
                  </a:txBody>
                  <a:tcPr marT="45730" marB="45730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7E7E7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l-PL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+mn-lt"/>
                          <a:ea typeface="ＭＳ Ｐゴシック" charset="0"/>
                          <a:cs typeface="ＭＳ Ｐゴシック" charset="0"/>
                        </a:rPr>
                        <a:t>7</a:t>
                      </a:r>
                    </a:p>
                  </a:txBody>
                  <a:tcPr marT="45730" marB="45730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7E7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396324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+mn-lt"/>
                          <a:ea typeface="ＭＳ Ｐゴシック" charset="0"/>
                          <a:cs typeface="ＭＳ Ｐゴシック" charset="0"/>
                        </a:rPr>
                        <a:t>Roche </a:t>
                      </a:r>
                      <a:r>
                        <a:rPr kumimoji="0" lang="en-US" sz="2000" b="0" i="0" u="none" strike="noStrike" cap="none" normalizeH="0" baseline="0" dirty="0" err="1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+mn-lt"/>
                          <a:ea typeface="ＭＳ Ｐゴシック" charset="0"/>
                          <a:cs typeface="ＭＳ Ｐゴシック" charset="0"/>
                        </a:rPr>
                        <a:t>cobas-TnT</a:t>
                      </a:r>
                      <a:r>
                        <a:rPr kumimoji="0" lang="en-US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+mn-lt"/>
                          <a:ea typeface="ＭＳ Ｐゴシック" charset="0"/>
                          <a:cs typeface="ＭＳ Ｐゴシック" charset="0"/>
                        </a:rPr>
                        <a:t> 5 gen. STAT </a:t>
                      </a:r>
                      <a:endParaRPr kumimoji="0" lang="pl-PL" sz="2000" b="0" i="0" u="none" strike="noStrike" cap="none" normalizeH="0" baseline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+mn-lt"/>
                        <a:ea typeface="ＭＳ Ｐゴシック" charset="0"/>
                        <a:cs typeface="ＭＳ Ｐゴシック" charset="0"/>
                      </a:endParaRPr>
                    </a:p>
                  </a:txBody>
                  <a:tcPr marT="45730" marB="45730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254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l-PL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+mn-lt"/>
                          <a:ea typeface="ＭＳ Ｐゴシック" charset="0"/>
                          <a:cs typeface="ＭＳ Ｐゴシック" charset="0"/>
                        </a:rPr>
                        <a:t>3</a:t>
                      </a:r>
                    </a:p>
                  </a:txBody>
                  <a:tcPr marT="45730" marB="45730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254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l-PL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+mn-lt"/>
                          <a:ea typeface="ＭＳ Ｐゴシック" charset="0"/>
                          <a:cs typeface="ＭＳ Ｐゴシック" charset="0"/>
                        </a:rPr>
                        <a:t>22/14 (&lt;10)</a:t>
                      </a:r>
                    </a:p>
                  </a:txBody>
                  <a:tcPr marT="45730" marB="45730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254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l-PL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+mn-lt"/>
                          <a:ea typeface="ＭＳ Ｐゴシック" charset="0"/>
                          <a:cs typeface="ＭＳ Ｐゴシック" charset="0"/>
                        </a:rPr>
                        <a:t>11</a:t>
                      </a:r>
                    </a:p>
                  </a:txBody>
                  <a:tcPr marT="45730" marB="45730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254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</a:tbl>
          </a:graphicData>
        </a:graphic>
      </p:graphicFrame>
      <p:sp>
        <p:nvSpPr>
          <p:cNvPr id="6" name="Title 2"/>
          <p:cNvSpPr txBox="1">
            <a:spLocks/>
          </p:cNvSpPr>
          <p:nvPr/>
        </p:nvSpPr>
        <p:spPr>
          <a:xfrm>
            <a:off x="0" y="127000"/>
            <a:ext cx="8986838" cy="1143000"/>
          </a:xfrm>
          <a:prstGeom prst="rect">
            <a:avLst/>
          </a:prstGeom>
        </p:spPr>
        <p:txBody>
          <a:bodyPr anchor="ctr"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/>
          <a:p>
            <a:pPr algn="ctr" eaLnBrk="0" fontAlgn="auto" hangingPunct="0">
              <a:spcBef>
                <a:spcPts val="0"/>
              </a:spcBef>
              <a:spcAft>
                <a:spcPts val="0"/>
              </a:spcAft>
              <a:defRPr/>
            </a:pPr>
            <a:r>
              <a:rPr lang="cs-CZ" sz="3600" dirty="0" err="1">
                <a:solidFill>
                  <a:srgbClr val="FF0000"/>
                </a:solidFill>
                <a:latin typeface="+mj-lt"/>
                <a:ea typeface="ＭＳ Ｐゴシック" pitchFamily="-110" charset="-128"/>
                <a:cs typeface="ＭＳ Ｐゴシック" pitchFamily="-110" charset="-128"/>
              </a:rPr>
              <a:t>Wysokoczułe</a:t>
            </a:r>
            <a:r>
              <a:rPr lang="cs-CZ" sz="3600" dirty="0">
                <a:solidFill>
                  <a:srgbClr val="FF0000"/>
                </a:solidFill>
                <a:latin typeface="+mj-lt"/>
                <a:ea typeface="ＭＳ Ｐゴシック" pitchFamily="-110" charset="-128"/>
                <a:cs typeface="ＭＳ Ｐゴシック" pitchFamily="-110" charset="-128"/>
              </a:rPr>
              <a:t> metody </a:t>
            </a:r>
            <a:r>
              <a:rPr lang="cs-CZ" sz="3600" dirty="0" err="1">
                <a:solidFill>
                  <a:srgbClr val="FF0000"/>
                </a:solidFill>
                <a:latin typeface="+mj-lt"/>
                <a:ea typeface="ＭＳ Ｐゴシック" pitchFamily="-110" charset="-128"/>
                <a:cs typeface="ＭＳ Ｐゴシック" pitchFamily="-110" charset="-128"/>
              </a:rPr>
              <a:t>oznaczania</a:t>
            </a:r>
            <a:r>
              <a:rPr lang="cs-CZ" sz="3600" dirty="0">
                <a:solidFill>
                  <a:srgbClr val="FF0000"/>
                </a:solidFill>
                <a:latin typeface="+mj-lt"/>
                <a:ea typeface="ＭＳ Ｐゴシック" pitchFamily="-110" charset="-128"/>
                <a:cs typeface="ＭＳ Ｐゴシック" pitchFamily="-110" charset="-128"/>
              </a:rPr>
              <a:t> </a:t>
            </a:r>
            <a:r>
              <a:rPr lang="cs-CZ" sz="3600" dirty="0" err="1">
                <a:solidFill>
                  <a:srgbClr val="FF0000"/>
                </a:solidFill>
                <a:latin typeface="+mj-lt"/>
                <a:ea typeface="ＭＳ Ｐゴシック" pitchFamily="-110" charset="-128"/>
                <a:cs typeface="ＭＳ Ｐゴシック" pitchFamily="-110" charset="-128"/>
              </a:rPr>
              <a:t>cTn</a:t>
            </a:r>
            <a:endParaRPr lang="pl-PL" sz="3600" dirty="0">
              <a:solidFill>
                <a:srgbClr val="FF0000"/>
              </a:solidFill>
              <a:latin typeface="+mj-lt"/>
              <a:ea typeface="ＭＳ Ｐゴシック" pitchFamily="-110" charset="-128"/>
              <a:cs typeface="ＭＳ Ｐゴシック" pitchFamily="-110" charset="-128"/>
            </a:endParaRPr>
          </a:p>
        </p:txBody>
      </p:sp>
      <p:sp>
        <p:nvSpPr>
          <p:cNvPr id="29723" name="TextBox 6"/>
          <p:cNvSpPr txBox="1">
            <a:spLocks noChangeArrowheads="1"/>
          </p:cNvSpPr>
          <p:nvPr/>
        </p:nvSpPr>
        <p:spPr bwMode="auto">
          <a:xfrm>
            <a:off x="4191000" y="4901375"/>
            <a:ext cx="4343400" cy="3077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37931725" indent="-37474525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9144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1371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18288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algn="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l-PL" sz="1400" b="1" i="1" dirty="0">
                <a:latin typeface="+mn-lt"/>
              </a:rPr>
              <a:t>IFCC C-CB 2021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381000" y="5024904"/>
            <a:ext cx="8305800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Wingdings" charset="2"/>
              <a:buChar char="ü"/>
            </a:pPr>
            <a:r>
              <a:rPr lang="en-US" sz="2000" dirty="0" err="1">
                <a:solidFill>
                  <a:srgbClr val="000090"/>
                </a:solidFill>
              </a:rPr>
              <a:t>oznaczają</a:t>
            </a:r>
            <a:r>
              <a:rPr lang="en-US" sz="2000" dirty="0">
                <a:solidFill>
                  <a:srgbClr val="000090"/>
                </a:solidFill>
              </a:rPr>
              <a:t> </a:t>
            </a:r>
            <a:r>
              <a:rPr lang="en-US" sz="2000" dirty="0" err="1">
                <a:solidFill>
                  <a:srgbClr val="000090"/>
                </a:solidFill>
              </a:rPr>
              <a:t>małe</a:t>
            </a:r>
            <a:r>
              <a:rPr lang="en-US" sz="2000" dirty="0">
                <a:solidFill>
                  <a:srgbClr val="000090"/>
                </a:solidFill>
              </a:rPr>
              <a:t> </a:t>
            </a:r>
            <a:r>
              <a:rPr lang="en-US" sz="2000" dirty="0" err="1">
                <a:solidFill>
                  <a:srgbClr val="000090"/>
                </a:solidFill>
              </a:rPr>
              <a:t>st.</a:t>
            </a:r>
            <a:r>
              <a:rPr lang="en-US" sz="2000" dirty="0">
                <a:solidFill>
                  <a:srgbClr val="000090"/>
                </a:solidFill>
              </a:rPr>
              <a:t> </a:t>
            </a:r>
            <a:r>
              <a:rPr lang="en-US" sz="2000" dirty="0" err="1">
                <a:solidFill>
                  <a:srgbClr val="000090"/>
                </a:solidFill>
              </a:rPr>
              <a:t>cTn</a:t>
            </a:r>
            <a:r>
              <a:rPr lang="en-US" sz="2000" dirty="0">
                <a:solidFill>
                  <a:srgbClr val="000090"/>
                </a:solidFill>
              </a:rPr>
              <a:t>, </a:t>
            </a:r>
            <a:r>
              <a:rPr lang="en-US" sz="2000" dirty="0" err="1">
                <a:solidFill>
                  <a:srgbClr val="000090"/>
                </a:solidFill>
              </a:rPr>
              <a:t>tuż</a:t>
            </a:r>
            <a:r>
              <a:rPr lang="en-US" sz="2000" dirty="0">
                <a:solidFill>
                  <a:srgbClr val="000090"/>
                </a:solidFill>
              </a:rPr>
              <a:t> </a:t>
            </a:r>
            <a:r>
              <a:rPr lang="en-US" sz="2000" dirty="0" err="1">
                <a:solidFill>
                  <a:srgbClr val="000090"/>
                </a:solidFill>
              </a:rPr>
              <a:t>powyżaj</a:t>
            </a:r>
            <a:r>
              <a:rPr lang="en-US" sz="2000" dirty="0">
                <a:solidFill>
                  <a:srgbClr val="000090"/>
                </a:solidFill>
              </a:rPr>
              <a:t> </a:t>
            </a:r>
            <a:r>
              <a:rPr lang="en-US" sz="2000" dirty="0" err="1">
                <a:solidFill>
                  <a:srgbClr val="000090"/>
                </a:solidFill>
              </a:rPr>
              <a:t>LoD</a:t>
            </a:r>
            <a:endParaRPr lang="en-US" sz="2000" dirty="0">
              <a:solidFill>
                <a:srgbClr val="000090"/>
              </a:solidFill>
            </a:endParaRPr>
          </a:p>
          <a:p>
            <a:pPr marL="342900" indent="-342900">
              <a:buFont typeface="Wingdings" charset="2"/>
              <a:buChar char="ü"/>
            </a:pPr>
            <a:r>
              <a:rPr lang="en-US" sz="2000" dirty="0" err="1">
                <a:solidFill>
                  <a:srgbClr val="000090"/>
                </a:solidFill>
              </a:rPr>
              <a:t>oznaczają</a:t>
            </a:r>
            <a:r>
              <a:rPr lang="en-US" sz="2000" dirty="0">
                <a:solidFill>
                  <a:srgbClr val="000090"/>
                </a:solidFill>
              </a:rPr>
              <a:t> </a:t>
            </a:r>
            <a:r>
              <a:rPr lang="en-US" sz="2000" dirty="0" err="1">
                <a:solidFill>
                  <a:srgbClr val="000090"/>
                </a:solidFill>
              </a:rPr>
              <a:t>małe</a:t>
            </a:r>
            <a:r>
              <a:rPr lang="en-US" sz="2000" dirty="0">
                <a:solidFill>
                  <a:srgbClr val="000090"/>
                </a:solidFill>
              </a:rPr>
              <a:t> </a:t>
            </a:r>
            <a:r>
              <a:rPr lang="en-US" sz="2000" dirty="0" err="1">
                <a:solidFill>
                  <a:srgbClr val="000090"/>
                </a:solidFill>
              </a:rPr>
              <a:t>zmiany</a:t>
            </a:r>
            <a:r>
              <a:rPr lang="en-US" sz="2000" dirty="0">
                <a:solidFill>
                  <a:srgbClr val="000090"/>
                </a:solidFill>
              </a:rPr>
              <a:t> </a:t>
            </a:r>
            <a:r>
              <a:rPr lang="en-US" sz="2000" dirty="0" err="1">
                <a:solidFill>
                  <a:srgbClr val="000090"/>
                </a:solidFill>
              </a:rPr>
              <a:t>st.</a:t>
            </a:r>
            <a:r>
              <a:rPr lang="en-US" sz="2000" dirty="0">
                <a:solidFill>
                  <a:srgbClr val="000090"/>
                </a:solidFill>
              </a:rPr>
              <a:t> </a:t>
            </a:r>
            <a:r>
              <a:rPr lang="en-US" sz="2000" dirty="0" err="1">
                <a:solidFill>
                  <a:srgbClr val="000090"/>
                </a:solidFill>
              </a:rPr>
              <a:t>cTn</a:t>
            </a:r>
            <a:r>
              <a:rPr lang="en-US" sz="2000" dirty="0">
                <a:solidFill>
                  <a:srgbClr val="000090"/>
                </a:solidFill>
              </a:rPr>
              <a:t> w </a:t>
            </a:r>
            <a:r>
              <a:rPr lang="en-US" sz="2000" dirty="0" err="1">
                <a:solidFill>
                  <a:srgbClr val="000090"/>
                </a:solidFill>
              </a:rPr>
              <a:t>seryjnych</a:t>
            </a:r>
            <a:r>
              <a:rPr lang="en-US" sz="2000" dirty="0">
                <a:solidFill>
                  <a:srgbClr val="000090"/>
                </a:solidFill>
              </a:rPr>
              <a:t> </a:t>
            </a:r>
            <a:r>
              <a:rPr lang="en-US" sz="2000" dirty="0" err="1">
                <a:solidFill>
                  <a:srgbClr val="000090"/>
                </a:solidFill>
              </a:rPr>
              <a:t>pomiarach</a:t>
            </a:r>
            <a:r>
              <a:rPr lang="en-US" sz="2000" dirty="0">
                <a:solidFill>
                  <a:srgbClr val="000090"/>
                </a:solidFill>
              </a:rPr>
              <a:t> (delta) w </a:t>
            </a:r>
            <a:r>
              <a:rPr lang="en-US" sz="2000" dirty="0" err="1">
                <a:solidFill>
                  <a:srgbClr val="000090"/>
                </a:solidFill>
              </a:rPr>
              <a:t>przedziale</a:t>
            </a:r>
            <a:r>
              <a:rPr lang="en-US" sz="2000" dirty="0">
                <a:solidFill>
                  <a:srgbClr val="000090"/>
                </a:solidFill>
              </a:rPr>
              <a:t> </a:t>
            </a:r>
            <a:r>
              <a:rPr lang="en-US" sz="2000" dirty="0" err="1">
                <a:solidFill>
                  <a:srgbClr val="000090"/>
                </a:solidFill>
              </a:rPr>
              <a:t>referencyjnym</a:t>
            </a:r>
            <a:r>
              <a:rPr lang="en-US" sz="2000" dirty="0">
                <a:solidFill>
                  <a:srgbClr val="000090"/>
                </a:solidFill>
              </a:rPr>
              <a:t> </a:t>
            </a:r>
            <a:r>
              <a:rPr lang="en-US" sz="2000" dirty="0" err="1">
                <a:solidFill>
                  <a:srgbClr val="000090"/>
                </a:solidFill>
              </a:rPr>
              <a:t>i</a:t>
            </a:r>
            <a:r>
              <a:rPr lang="en-US" sz="2000" dirty="0">
                <a:solidFill>
                  <a:srgbClr val="000090"/>
                </a:solidFill>
              </a:rPr>
              <a:t> ≥99. </a:t>
            </a:r>
            <a:r>
              <a:rPr lang="en-US" sz="2000" dirty="0" err="1">
                <a:solidFill>
                  <a:srgbClr val="000090"/>
                </a:solidFill>
              </a:rPr>
              <a:t>perc</a:t>
            </a:r>
            <a:r>
              <a:rPr lang="en-US" sz="2000" dirty="0">
                <a:solidFill>
                  <a:srgbClr val="000090"/>
                </a:solidFill>
              </a:rPr>
              <a:t>. </a:t>
            </a:r>
            <a:r>
              <a:rPr lang="en-US" sz="2000" dirty="0" err="1">
                <a:solidFill>
                  <a:srgbClr val="000090"/>
                </a:solidFill>
              </a:rPr>
              <a:t>ggpr</a:t>
            </a:r>
            <a:endParaRPr lang="en-US" sz="2000" dirty="0">
              <a:solidFill>
                <a:srgbClr val="000090"/>
              </a:solidFill>
            </a:endParaRPr>
          </a:p>
          <a:p>
            <a:pPr marL="342900" indent="-342900">
              <a:buFont typeface="Wingdings" charset="2"/>
              <a:buChar char="ü"/>
            </a:pPr>
            <a:r>
              <a:rPr lang="en-US" sz="2000" dirty="0" err="1">
                <a:solidFill>
                  <a:srgbClr val="000090"/>
                </a:solidFill>
              </a:rPr>
              <a:t>skrócenie</a:t>
            </a:r>
            <a:r>
              <a:rPr lang="en-US" sz="2000" dirty="0">
                <a:solidFill>
                  <a:srgbClr val="000090"/>
                </a:solidFill>
              </a:rPr>
              <a:t> </a:t>
            </a:r>
            <a:r>
              <a:rPr lang="en-US" sz="2000" dirty="0" err="1">
                <a:solidFill>
                  <a:srgbClr val="000090"/>
                </a:solidFill>
              </a:rPr>
              <a:t>diagnostyki</a:t>
            </a:r>
            <a:r>
              <a:rPr lang="en-US" sz="2000" dirty="0">
                <a:solidFill>
                  <a:srgbClr val="000090"/>
                </a:solidFill>
              </a:rPr>
              <a:t> do 3 </a:t>
            </a:r>
            <a:r>
              <a:rPr lang="en-US" sz="2000" dirty="0" err="1">
                <a:solidFill>
                  <a:srgbClr val="000090"/>
                </a:solidFill>
              </a:rPr>
              <a:t>godz</a:t>
            </a:r>
            <a:r>
              <a:rPr lang="en-US" sz="2000" dirty="0">
                <a:solidFill>
                  <a:srgbClr val="000090"/>
                </a:solidFill>
              </a:rPr>
              <a:t>. </a:t>
            </a: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bright="-17000" contrast="5400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6590805" y="6158712"/>
            <a:ext cx="2510800" cy="64387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31446204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Table 3">
            <a:extLst>
              <a:ext uri="{FF2B5EF4-FFF2-40B4-BE49-F238E27FC236}">
                <a16:creationId xmlns:a16="http://schemas.microsoft.com/office/drawing/2014/main" id="{3735B097-6DAB-4A46-AE10-A6440715368E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848553423"/>
              </p:ext>
            </p:extLst>
          </p:nvPr>
        </p:nvGraphicFramePr>
        <p:xfrm>
          <a:off x="457200" y="2029692"/>
          <a:ext cx="8077200" cy="3963670"/>
        </p:xfrm>
        <a:graphic>
          <a:graphicData uri="http://schemas.openxmlformats.org/drawingml/2006/table">
            <a:tbl>
              <a:tblPr/>
              <a:tblGrid>
                <a:gridCol w="3429000">
                  <a:extLst>
                    <a:ext uri="{9D8B030D-6E8A-4147-A177-3AD203B41FA5}">
                      <a16:colId xmlns:a16="http://schemas.microsoft.com/office/drawing/2014/main" val="3068731913"/>
                    </a:ext>
                  </a:extLst>
                </a:gridCol>
                <a:gridCol w="1676400">
                  <a:extLst>
                    <a:ext uri="{9D8B030D-6E8A-4147-A177-3AD203B41FA5}">
                      <a16:colId xmlns:a16="http://schemas.microsoft.com/office/drawing/2014/main" val="3244294972"/>
                    </a:ext>
                  </a:extLst>
                </a:gridCol>
                <a:gridCol w="1600200">
                  <a:extLst>
                    <a:ext uri="{9D8B030D-6E8A-4147-A177-3AD203B41FA5}">
                      <a16:colId xmlns:a16="http://schemas.microsoft.com/office/drawing/2014/main" val="1070216536"/>
                    </a:ext>
                  </a:extLst>
                </a:gridCol>
                <a:gridCol w="1371600">
                  <a:extLst>
                    <a:ext uri="{9D8B030D-6E8A-4147-A177-3AD203B41FA5}">
                      <a16:colId xmlns:a16="http://schemas.microsoft.com/office/drawing/2014/main" val="683005945"/>
                    </a:ext>
                  </a:extLst>
                </a:gridCol>
              </a:tblGrid>
              <a:tr h="1066800">
                <a:tc>
                  <a:txBody>
                    <a:bodyPr/>
                    <a:lstStyle>
                      <a:lvl1pPr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 sz="20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1pPr>
                      <a:lvl2pPr marL="742950" indent="-28575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2pPr>
                      <a:lvl3pPr marL="11430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90000"/>
                        <a:buFont typeface="Arial" panose="020B0604020202020204" pitchFamily="34" charset="0"/>
                        <a:defRPr sz="16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3pPr>
                      <a:lvl4pPr marL="16002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Font typeface="Arial" panose="020B0604020202020204" pitchFamily="34" charset="0"/>
                        <a:defRPr sz="14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4pPr>
                      <a:lvl5pPr marL="20574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5pPr>
                      <a:lvl6pPr marL="25146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6pPr>
                      <a:lvl7pPr marL="29718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7pPr>
                      <a:lvl8pPr marL="34290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8pPr>
                      <a:lvl9pPr marL="38862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9pPr>
                    </a:lstStyle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l-PL" altLang="pl-PL" sz="2000" b="1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Lucida Sans Unicode" panose="020B0602030504020204" pitchFamily="34" charset="0"/>
                          <a:ea typeface="ＭＳ Ｐゴシック" panose="020B0600070205080204" pitchFamily="34" charset="-128"/>
                        </a:rPr>
                        <a:t>Test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 w="254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54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C5C5D1"/>
                    </a:solidFill>
                  </a:tcPr>
                </a:tc>
                <a:tc>
                  <a:txBody>
                    <a:bodyPr/>
                    <a:lstStyle>
                      <a:lvl1pPr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 sz="20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1pPr>
                      <a:lvl2pPr marL="742950" indent="-28575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2pPr>
                      <a:lvl3pPr marL="11430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90000"/>
                        <a:buFont typeface="Arial" panose="020B0604020202020204" pitchFamily="34" charset="0"/>
                        <a:defRPr sz="16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3pPr>
                      <a:lvl4pPr marL="16002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Font typeface="Arial" panose="020B0604020202020204" pitchFamily="34" charset="0"/>
                        <a:defRPr sz="14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4pPr>
                      <a:lvl5pPr marL="20574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5pPr>
                      <a:lvl6pPr marL="25146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6pPr>
                      <a:lvl7pPr marL="29718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7pPr>
                      <a:lvl8pPr marL="34290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8pPr>
                      <a:lvl9pPr marL="38862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9pPr>
                    </a:lstStyle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l-PL" altLang="pl-PL" sz="1600" b="1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Lucida Sans Unicode" panose="020B0602030504020204" pitchFamily="34" charset="0"/>
                          <a:ea typeface="ＭＳ Ｐゴシック" panose="020B0600070205080204" pitchFamily="34" charset="-128"/>
                        </a:rPr>
                        <a:t>Granica</a:t>
                      </a:r>
                      <a:r>
                        <a:rPr kumimoji="0" lang="pl-PL" altLang="pl-PL" sz="2000" b="1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Lucida Sans Unicode" panose="020B0602030504020204" pitchFamily="34" charset="0"/>
                          <a:ea typeface="ＭＳ Ｐゴシック" panose="020B0600070205080204" pitchFamily="34" charset="-128"/>
                        </a:rPr>
                        <a:t> </a:t>
                      </a:r>
                      <a:r>
                        <a:rPr kumimoji="0" lang="pl-PL" altLang="pl-PL" sz="1600" b="1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Lucida Sans Unicode" panose="020B0602030504020204" pitchFamily="34" charset="0"/>
                          <a:ea typeface="ＭＳ Ｐゴシック" panose="020B0600070205080204" pitchFamily="34" charset="-128"/>
                        </a:rPr>
                        <a:t>oznaczalności</a:t>
                      </a:r>
                      <a:r>
                        <a:rPr kumimoji="0" lang="pl-PL" altLang="pl-PL" sz="2000" b="1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Lucida Sans Unicode" panose="020B0602030504020204" pitchFamily="34" charset="0"/>
                          <a:ea typeface="ＭＳ Ｐゴシック" panose="020B0600070205080204" pitchFamily="34" charset="-128"/>
                        </a:rPr>
                        <a:t> (ng/l)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 w="254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54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C5C5D1"/>
                    </a:solidFill>
                  </a:tcPr>
                </a:tc>
                <a:tc>
                  <a:txBody>
                    <a:bodyPr/>
                    <a:lstStyle>
                      <a:lvl1pPr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 sz="20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1pPr>
                      <a:lvl2pPr marL="742950" indent="-28575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2pPr>
                      <a:lvl3pPr marL="11430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90000"/>
                        <a:buFont typeface="Arial" panose="020B0604020202020204" pitchFamily="34" charset="0"/>
                        <a:defRPr sz="16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3pPr>
                      <a:lvl4pPr marL="16002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Font typeface="Arial" panose="020B0604020202020204" pitchFamily="34" charset="0"/>
                        <a:defRPr sz="14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4pPr>
                      <a:lvl5pPr marL="20574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5pPr>
                      <a:lvl6pPr marL="25146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6pPr>
                      <a:lvl7pPr marL="29718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7pPr>
                      <a:lvl8pPr marL="34290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8pPr>
                      <a:lvl9pPr marL="38862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9pPr>
                    </a:lstStyle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l-PL" altLang="pl-PL" sz="1600" b="1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Lucida Sans Unicode" panose="020B0602030504020204" pitchFamily="34" charset="0"/>
                          <a:ea typeface="ＭＳ Ｐゴシック" panose="020B0600070205080204" pitchFamily="34" charset="-128"/>
                        </a:rPr>
                        <a:t>99. </a:t>
                      </a:r>
                      <a:r>
                        <a:rPr kumimoji="0" lang="en-US" altLang="pl-PL" sz="1600" b="1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Lucida Sans Unicode" panose="020B0602030504020204" pitchFamily="34" charset="0"/>
                          <a:ea typeface="ＭＳ Ｐゴシック" panose="020B0600070205080204" pitchFamily="34" charset="-128"/>
                        </a:rPr>
                        <a:t>c</a:t>
                      </a:r>
                      <a:r>
                        <a:rPr kumimoji="0" lang="pl-PL" altLang="pl-PL" sz="1600" b="1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Lucida Sans Unicode" panose="020B0602030504020204" pitchFamily="34" charset="0"/>
                          <a:ea typeface="ＭＳ Ｐゴシック" panose="020B0600070205080204" pitchFamily="34" charset="-128"/>
                        </a:rPr>
                        <a:t>entyl M/K, (CV%) (ng/l)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 w="254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54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C5C5D1"/>
                    </a:solidFill>
                  </a:tcPr>
                </a:tc>
                <a:tc>
                  <a:txBody>
                    <a:bodyPr/>
                    <a:lstStyle>
                      <a:lvl1pPr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 sz="20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1pPr>
                      <a:lvl2pPr marL="742950" indent="-28575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2pPr>
                      <a:lvl3pPr marL="11430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90000"/>
                        <a:buFont typeface="Arial" panose="020B0604020202020204" pitchFamily="34" charset="0"/>
                        <a:defRPr sz="16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3pPr>
                      <a:lvl4pPr marL="16002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Font typeface="Arial" panose="020B0604020202020204" pitchFamily="34" charset="0"/>
                        <a:defRPr sz="14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4pPr>
                      <a:lvl5pPr marL="20574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5pPr>
                      <a:lvl6pPr marL="25146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6pPr>
                      <a:lvl7pPr marL="29718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7pPr>
                      <a:lvl8pPr marL="34290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8pPr>
                      <a:lvl9pPr marL="38862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9pPr>
                    </a:lstStyle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l-PL" altLang="pl-PL" sz="1600" b="1" i="0" u="none" strike="noStrike" cap="none" normalizeH="0" baseline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Lucida Sans Unicode" panose="020B0602030504020204" pitchFamily="34" charset="0"/>
                          <a:ea typeface="ＭＳ Ｐゴシック" panose="020B0600070205080204" pitchFamily="34" charset="-128"/>
                        </a:rPr>
                        <a:t>Stężenie przy CV=10% (ng/l)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 w="254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54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C5C5D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864512011"/>
                  </a:ext>
                </a:extLst>
              </a:tr>
              <a:tr h="396875">
                <a:tc>
                  <a:txBody>
                    <a:bodyPr/>
                    <a:lstStyle>
                      <a:lvl1pPr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 sz="20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1pPr>
                      <a:lvl2pPr marL="742950" indent="-28575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2pPr>
                      <a:lvl3pPr marL="11430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90000"/>
                        <a:buFont typeface="Arial" panose="020B0604020202020204" pitchFamily="34" charset="0"/>
                        <a:defRPr sz="16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3pPr>
                      <a:lvl4pPr marL="16002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Font typeface="Arial" panose="020B0604020202020204" pitchFamily="34" charset="0"/>
                        <a:defRPr sz="14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4pPr>
                      <a:lvl5pPr marL="20574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5pPr>
                      <a:lvl6pPr marL="25146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6pPr>
                      <a:lvl7pPr marL="29718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7pPr>
                      <a:lvl8pPr marL="34290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8pPr>
                      <a:lvl9pPr marL="38862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9pPr>
                    </a:lstStyle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l-PL" altLang="pl-PL" sz="2000" b="0" i="0" u="none" strike="noStrike" cap="none" normalizeH="0" baseline="0" dirty="0" err="1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panose="020B0604020202020204" pitchFamily="34" charset="0"/>
                          <a:ea typeface="ＭＳ Ｐゴシック" panose="020B0600070205080204" pitchFamily="34" charset="-128"/>
                        </a:rPr>
                        <a:t>BioMerieux</a:t>
                      </a:r>
                      <a:r>
                        <a:rPr kumimoji="0" lang="pl-PL" altLang="pl-PL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panose="020B0604020202020204" pitchFamily="34" charset="0"/>
                          <a:ea typeface="ＭＳ Ｐゴシック" panose="020B0600070205080204" pitchFamily="34" charset="-128"/>
                        </a:rPr>
                        <a:t> VIDAS </a:t>
                      </a:r>
                      <a:r>
                        <a:rPr kumimoji="0" lang="pl-PL" altLang="pl-PL" sz="2000" b="0" i="0" u="none" strike="noStrike" cap="none" normalizeH="0" baseline="0" dirty="0" err="1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panose="020B0604020202020204" pitchFamily="34" charset="0"/>
                          <a:ea typeface="ＭＳ Ｐゴシック" panose="020B0600070205080204" pitchFamily="34" charset="-128"/>
                        </a:rPr>
                        <a:t>hscTnI</a:t>
                      </a:r>
                      <a:endParaRPr kumimoji="0" lang="pl-PL" altLang="pl-PL" sz="2000" b="0" i="0" u="none" strike="noStrike" cap="none" normalizeH="0" baseline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panose="020B0604020202020204" pitchFamily="34" charset="0"/>
                        <a:ea typeface="ＭＳ Ｐゴシック" panose="020B0600070205080204" pitchFamily="34" charset="-128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 w="254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7E7E7"/>
                    </a:solidFill>
                  </a:tcPr>
                </a:tc>
                <a:tc>
                  <a:txBody>
                    <a:bodyPr/>
                    <a:lstStyle>
                      <a:lvl1pPr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 sz="20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1pPr>
                      <a:lvl2pPr marL="742950" indent="-28575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2pPr>
                      <a:lvl3pPr marL="11430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90000"/>
                        <a:buFont typeface="Arial" panose="020B0604020202020204" pitchFamily="34" charset="0"/>
                        <a:defRPr sz="16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3pPr>
                      <a:lvl4pPr marL="16002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Font typeface="Arial" panose="020B0604020202020204" pitchFamily="34" charset="0"/>
                        <a:defRPr sz="14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4pPr>
                      <a:lvl5pPr marL="20574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5pPr>
                      <a:lvl6pPr marL="25146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6pPr>
                      <a:lvl7pPr marL="29718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7pPr>
                      <a:lvl8pPr marL="34290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8pPr>
                      <a:lvl9pPr marL="38862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9pPr>
                    </a:lstStyle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l-PL" altLang="pl-PL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panose="020B0604020202020204" pitchFamily="34" charset="0"/>
                          <a:ea typeface="ＭＳ Ｐゴシック" panose="020B0600070205080204" pitchFamily="34" charset="-128"/>
                        </a:rPr>
                        <a:t>3,2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 w="254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7E7E7"/>
                    </a:solidFill>
                  </a:tcPr>
                </a:tc>
                <a:tc>
                  <a:txBody>
                    <a:bodyPr/>
                    <a:lstStyle>
                      <a:lvl1pPr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 sz="20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1pPr>
                      <a:lvl2pPr marL="742950" indent="-28575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2pPr>
                      <a:lvl3pPr marL="11430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90000"/>
                        <a:buFont typeface="Arial" panose="020B0604020202020204" pitchFamily="34" charset="0"/>
                        <a:defRPr sz="16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3pPr>
                      <a:lvl4pPr marL="16002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Font typeface="Arial" panose="020B0604020202020204" pitchFamily="34" charset="0"/>
                        <a:defRPr sz="14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4pPr>
                      <a:lvl5pPr marL="20574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5pPr>
                      <a:lvl6pPr marL="25146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6pPr>
                      <a:lvl7pPr marL="29718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7pPr>
                      <a:lvl8pPr marL="34290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8pPr>
                      <a:lvl9pPr marL="38862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9pPr>
                    </a:lstStyle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l-PL" altLang="pl-PL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panose="020B0604020202020204" pitchFamily="34" charset="0"/>
                          <a:ea typeface="ＭＳ Ｐゴシック" panose="020B0600070205080204" pitchFamily="34" charset="-128"/>
                        </a:rPr>
                        <a:t>25/11 (7)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 w="254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7E7E7"/>
                    </a:solidFill>
                  </a:tcPr>
                </a:tc>
                <a:tc>
                  <a:txBody>
                    <a:bodyPr/>
                    <a:lstStyle>
                      <a:lvl1pPr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 sz="20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1pPr>
                      <a:lvl2pPr marL="742950" indent="-28575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2pPr>
                      <a:lvl3pPr marL="11430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90000"/>
                        <a:buFont typeface="Arial" panose="020B0604020202020204" pitchFamily="34" charset="0"/>
                        <a:defRPr sz="16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3pPr>
                      <a:lvl4pPr marL="16002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Font typeface="Arial" panose="020B0604020202020204" pitchFamily="34" charset="0"/>
                        <a:defRPr sz="14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4pPr>
                      <a:lvl5pPr marL="20574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5pPr>
                      <a:lvl6pPr marL="25146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6pPr>
                      <a:lvl7pPr marL="29718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7pPr>
                      <a:lvl8pPr marL="34290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8pPr>
                      <a:lvl9pPr marL="38862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9pPr>
                    </a:lstStyle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l-PL" altLang="pl-PL" sz="2000" b="0" i="0" u="none" strike="noStrike" cap="none" normalizeH="0" baseline="0" dirty="0" err="1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panose="020B0604020202020204" pitchFamily="34" charset="0"/>
                          <a:ea typeface="ＭＳ Ｐゴシック" panose="020B0600070205080204" pitchFamily="34" charset="-128"/>
                        </a:rPr>
                        <a:t>bd</a:t>
                      </a:r>
                      <a:endParaRPr kumimoji="0" lang="pl-PL" altLang="pl-PL" sz="2000" b="0" i="0" u="none" strike="noStrike" cap="none" normalizeH="0" baseline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panose="020B0604020202020204" pitchFamily="34" charset="0"/>
                        <a:ea typeface="ＭＳ Ｐゴシック" panose="020B0600070205080204" pitchFamily="34" charset="-128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 w="254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7E7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786721339"/>
                  </a:ext>
                </a:extLst>
              </a:tr>
              <a:tr h="396875">
                <a:tc>
                  <a:txBody>
                    <a:bodyPr/>
                    <a:lstStyle>
                      <a:lvl1pPr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 sz="20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1pPr>
                      <a:lvl2pPr marL="742950" indent="-28575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2pPr>
                      <a:lvl3pPr marL="11430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90000"/>
                        <a:buFont typeface="Arial" panose="020B0604020202020204" pitchFamily="34" charset="0"/>
                        <a:defRPr sz="16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3pPr>
                      <a:lvl4pPr marL="16002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Font typeface="Arial" panose="020B0604020202020204" pitchFamily="34" charset="0"/>
                        <a:defRPr sz="14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4pPr>
                      <a:lvl5pPr marL="20574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5pPr>
                      <a:lvl6pPr marL="25146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6pPr>
                      <a:lvl7pPr marL="29718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7pPr>
                      <a:lvl8pPr marL="34290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8pPr>
                      <a:lvl9pPr marL="38862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9pPr>
                    </a:lstStyle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n-US" sz="2000" kern="1200" dirty="0">
                          <a:solidFill>
                            <a:schemeClr val="tx1"/>
                          </a:solidFill>
                          <a:effectLst/>
                          <a:latin typeface="Arial" panose="020B0604020202020204" pitchFamily="34" charset="0"/>
                          <a:ea typeface="ＭＳ Ｐゴシック" panose="020B0600070205080204" pitchFamily="34" charset="-128"/>
                          <a:cs typeface="+mn-cs"/>
                        </a:rPr>
                        <a:t>Abbott</a:t>
                      </a:r>
                      <a:r>
                        <a:rPr lang="en-US" sz="2000" u="sng" kern="1200" dirty="0">
                          <a:solidFill>
                            <a:schemeClr val="tx1"/>
                          </a:solidFill>
                          <a:effectLst/>
                          <a:latin typeface="Arial" panose="020B0604020202020204" pitchFamily="34" charset="0"/>
                          <a:ea typeface="ＭＳ Ｐゴシック" panose="020B0600070205080204" pitchFamily="34" charset="-128"/>
                          <a:cs typeface="+mn-cs"/>
                        </a:rPr>
                        <a:t>/</a:t>
                      </a:r>
                      <a:r>
                        <a:rPr lang="en-US" sz="2000" u="none" kern="1200" dirty="0" err="1">
                          <a:solidFill>
                            <a:schemeClr val="tx1"/>
                          </a:solidFill>
                          <a:effectLst/>
                          <a:latin typeface="Arial" panose="020B0604020202020204" pitchFamily="34" charset="0"/>
                          <a:ea typeface="ＭＳ Ｐゴシック" panose="020B0600070205080204" pitchFamily="34" charset="-128"/>
                          <a:cs typeface="+mn-cs"/>
                        </a:rPr>
                        <a:t>Alinity</a:t>
                      </a:r>
                      <a:r>
                        <a:rPr lang="en-US" sz="2000" u="none" kern="1200" dirty="0">
                          <a:solidFill>
                            <a:schemeClr val="tx1"/>
                          </a:solidFill>
                          <a:effectLst/>
                          <a:latin typeface="Arial" panose="020B0604020202020204" pitchFamily="34" charset="0"/>
                          <a:ea typeface="ＭＳ Ｐゴシック" panose="020B0600070205080204" pitchFamily="34" charset="-128"/>
                          <a:cs typeface="+mn-cs"/>
                        </a:rPr>
                        <a:t> </a:t>
                      </a:r>
                      <a:r>
                        <a:rPr lang="en-US" sz="2000" u="none" kern="1200" dirty="0" err="1">
                          <a:solidFill>
                            <a:schemeClr val="tx1"/>
                          </a:solidFill>
                          <a:effectLst/>
                          <a:latin typeface="Arial" panose="020B0604020202020204" pitchFamily="34" charset="0"/>
                          <a:ea typeface="ＭＳ Ｐゴシック" panose="020B0600070205080204" pitchFamily="34" charset="-128"/>
                          <a:cs typeface="+mn-cs"/>
                        </a:rPr>
                        <a:t>i</a:t>
                      </a:r>
                      <a:r>
                        <a:rPr lang="en-US" sz="2000" u="none" kern="1200" dirty="0">
                          <a:solidFill>
                            <a:schemeClr val="tx1"/>
                          </a:solidFill>
                          <a:effectLst/>
                          <a:latin typeface="Arial" panose="020B0604020202020204" pitchFamily="34" charset="0"/>
                          <a:ea typeface="ＭＳ Ｐゴシック" panose="020B0600070205080204" pitchFamily="34" charset="-128"/>
                          <a:cs typeface="+mn-cs"/>
                        </a:rPr>
                        <a:t> Systems </a:t>
                      </a:r>
                      <a:r>
                        <a:rPr lang="en-US" sz="2000" u="none" kern="1200" dirty="0" err="1">
                          <a:solidFill>
                            <a:schemeClr val="tx1"/>
                          </a:solidFill>
                          <a:effectLst/>
                          <a:latin typeface="Arial" panose="020B0604020202020204" pitchFamily="34" charset="0"/>
                          <a:ea typeface="ＭＳ Ｐゴシック" panose="020B0600070205080204" pitchFamily="34" charset="-128"/>
                          <a:cs typeface="+mn-cs"/>
                        </a:rPr>
                        <a:t>iSTAThscTnI</a:t>
                      </a:r>
                      <a:r>
                        <a:rPr lang="pl-PL" u="none" dirty="0">
                          <a:effectLst/>
                        </a:rPr>
                        <a:t> </a:t>
                      </a:r>
                      <a:endParaRPr kumimoji="0" lang="pl-PL" altLang="pl-PL" sz="2000" b="0" i="0" u="none" strike="noStrike" cap="none" normalizeH="0" baseline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panose="020B0604020202020204" pitchFamily="34" charset="0"/>
                        <a:ea typeface="ＭＳ Ｐゴシック" panose="020B0600070205080204" pitchFamily="34" charset="-128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>
                      <a:lvl1pPr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 sz="20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1pPr>
                      <a:lvl2pPr marL="742950" indent="-28575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2pPr>
                      <a:lvl3pPr marL="11430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90000"/>
                        <a:buFont typeface="Arial" panose="020B0604020202020204" pitchFamily="34" charset="0"/>
                        <a:defRPr sz="16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3pPr>
                      <a:lvl4pPr marL="16002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Font typeface="Arial" panose="020B0604020202020204" pitchFamily="34" charset="0"/>
                        <a:defRPr sz="14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4pPr>
                      <a:lvl5pPr marL="20574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5pPr>
                      <a:lvl6pPr marL="25146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6pPr>
                      <a:lvl7pPr marL="29718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7pPr>
                      <a:lvl8pPr marL="34290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8pPr>
                      <a:lvl9pPr marL="38862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9pPr>
                    </a:lstStyle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l-PL" altLang="pl-PL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panose="020B0604020202020204" pitchFamily="34" charset="0"/>
                          <a:ea typeface="ＭＳ Ｐゴシック" panose="020B0600070205080204" pitchFamily="34" charset="-128"/>
                        </a:rPr>
                        <a:t>2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>
                      <a:lvl1pPr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 sz="20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1pPr>
                      <a:lvl2pPr marL="742950" indent="-28575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2pPr>
                      <a:lvl3pPr marL="11430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90000"/>
                        <a:buFont typeface="Arial" panose="020B0604020202020204" pitchFamily="34" charset="0"/>
                        <a:defRPr sz="16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3pPr>
                      <a:lvl4pPr marL="16002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Font typeface="Arial" panose="020B0604020202020204" pitchFamily="34" charset="0"/>
                        <a:defRPr sz="14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4pPr>
                      <a:lvl5pPr marL="20574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5pPr>
                      <a:lvl6pPr marL="25146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6pPr>
                      <a:lvl7pPr marL="29718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7pPr>
                      <a:lvl8pPr marL="34290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8pPr>
                      <a:lvl9pPr marL="38862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9pPr>
                    </a:lstStyle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l-PL" altLang="pl-PL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panose="020B0604020202020204" pitchFamily="34" charset="0"/>
                          <a:ea typeface="ＭＳ Ｐゴシック" panose="020B0600070205080204" pitchFamily="34" charset="-128"/>
                        </a:rPr>
                        <a:t>34/16 (4)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>
                      <a:lvl1pPr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 sz="20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1pPr>
                      <a:lvl2pPr marL="742950" indent="-28575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2pPr>
                      <a:lvl3pPr marL="11430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90000"/>
                        <a:buFont typeface="Arial" panose="020B0604020202020204" pitchFamily="34" charset="0"/>
                        <a:defRPr sz="16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3pPr>
                      <a:lvl4pPr marL="16002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Font typeface="Arial" panose="020B0604020202020204" pitchFamily="34" charset="0"/>
                        <a:defRPr sz="14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4pPr>
                      <a:lvl5pPr marL="20574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5pPr>
                      <a:lvl6pPr marL="25146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6pPr>
                      <a:lvl7pPr marL="29718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7pPr>
                      <a:lvl8pPr marL="34290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8pPr>
                      <a:lvl9pPr marL="38862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9pPr>
                    </a:lstStyle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l-PL" altLang="pl-PL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panose="020B0604020202020204" pitchFamily="34" charset="0"/>
                          <a:ea typeface="ＭＳ Ｐゴシック" panose="020B0600070205080204" pitchFamily="34" charset="-128"/>
                        </a:rPr>
                        <a:t>5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45950845"/>
                  </a:ext>
                </a:extLst>
              </a:tr>
              <a:tr h="396875">
                <a:tc>
                  <a:txBody>
                    <a:bodyPr/>
                    <a:lstStyle>
                      <a:lvl1pPr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 sz="20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1pPr>
                      <a:lvl2pPr marL="742950" indent="-28575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2pPr>
                      <a:lvl3pPr marL="11430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90000"/>
                        <a:buFont typeface="Arial" panose="020B0604020202020204" pitchFamily="34" charset="0"/>
                        <a:defRPr sz="16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3pPr>
                      <a:lvl4pPr marL="16002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Font typeface="Arial" panose="020B0604020202020204" pitchFamily="34" charset="0"/>
                        <a:defRPr sz="14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4pPr>
                      <a:lvl5pPr marL="20574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5pPr>
                      <a:lvl6pPr marL="25146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6pPr>
                      <a:lvl7pPr marL="29718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7pPr>
                      <a:lvl8pPr marL="34290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8pPr>
                      <a:lvl9pPr marL="38862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9pPr>
                    </a:lstStyle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n-US" sz="2000" kern="1200" dirty="0">
                          <a:solidFill>
                            <a:srgbClr val="FF0000"/>
                          </a:solidFill>
                          <a:effectLst/>
                          <a:latin typeface="Arial" panose="020B0604020202020204" pitchFamily="34" charset="0"/>
                          <a:ea typeface="ＭＳ Ｐゴシック" panose="020B0600070205080204" pitchFamily="34" charset="-128"/>
                          <a:cs typeface="+mn-cs"/>
                        </a:rPr>
                        <a:t>Siemens Stratus CS Acute Care </a:t>
                      </a:r>
                      <a:r>
                        <a:rPr lang="en-US" sz="2000" kern="1200" dirty="0" err="1">
                          <a:solidFill>
                            <a:srgbClr val="FF0000"/>
                          </a:solidFill>
                          <a:effectLst/>
                          <a:latin typeface="Arial" panose="020B0604020202020204" pitchFamily="34" charset="0"/>
                          <a:ea typeface="ＭＳ Ｐゴシック" panose="020B0600070205080204" pitchFamily="34" charset="-128"/>
                          <a:cs typeface="+mn-cs"/>
                        </a:rPr>
                        <a:t>cTnI</a:t>
                      </a:r>
                      <a:r>
                        <a:rPr lang="pl-PL" dirty="0">
                          <a:solidFill>
                            <a:srgbClr val="FF0000"/>
                          </a:solidFill>
                          <a:effectLst/>
                        </a:rPr>
                        <a:t> </a:t>
                      </a:r>
                      <a:endParaRPr kumimoji="0" lang="pl-PL" altLang="pl-PL" sz="2000" b="0" i="0" u="none" strike="noStrike" cap="none" normalizeH="0" baseline="0" dirty="0">
                        <a:ln>
                          <a:noFill/>
                        </a:ln>
                        <a:solidFill>
                          <a:srgbClr val="FF0000"/>
                        </a:solidFill>
                        <a:effectLst/>
                        <a:latin typeface="Arial" panose="020B0604020202020204" pitchFamily="34" charset="0"/>
                        <a:ea typeface="ＭＳ Ｐゴシック" panose="020B0600070205080204" pitchFamily="34" charset="-128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7E7E7"/>
                    </a:solidFill>
                  </a:tcPr>
                </a:tc>
                <a:tc>
                  <a:txBody>
                    <a:bodyPr/>
                    <a:lstStyle>
                      <a:lvl1pPr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 sz="20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1pPr>
                      <a:lvl2pPr marL="742950" indent="-28575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2pPr>
                      <a:lvl3pPr marL="11430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90000"/>
                        <a:buFont typeface="Arial" panose="020B0604020202020204" pitchFamily="34" charset="0"/>
                        <a:defRPr sz="16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3pPr>
                      <a:lvl4pPr marL="16002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Font typeface="Arial" panose="020B0604020202020204" pitchFamily="34" charset="0"/>
                        <a:defRPr sz="14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4pPr>
                      <a:lvl5pPr marL="20574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5pPr>
                      <a:lvl6pPr marL="25146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6pPr>
                      <a:lvl7pPr marL="29718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7pPr>
                      <a:lvl8pPr marL="34290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8pPr>
                      <a:lvl9pPr marL="38862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9pPr>
                    </a:lstStyle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l-PL" altLang="pl-PL" sz="2000" b="0" i="0" u="none" strike="noStrike" cap="none" normalizeH="0" baseline="0" dirty="0" err="1">
                          <a:ln>
                            <a:noFill/>
                          </a:ln>
                          <a:solidFill>
                            <a:srgbClr val="FF0000"/>
                          </a:solidFill>
                          <a:effectLst/>
                          <a:latin typeface="Arial" panose="020B0604020202020204" pitchFamily="34" charset="0"/>
                          <a:ea typeface="ＭＳ Ｐゴシック" panose="020B0600070205080204" pitchFamily="34" charset="-128"/>
                        </a:rPr>
                        <a:t>bd</a:t>
                      </a:r>
                      <a:endParaRPr kumimoji="0" lang="pl-PL" altLang="pl-PL" sz="2000" b="0" i="0" u="none" strike="noStrike" cap="none" normalizeH="0" baseline="0" dirty="0">
                        <a:ln>
                          <a:noFill/>
                        </a:ln>
                        <a:solidFill>
                          <a:srgbClr val="FF0000"/>
                        </a:solidFill>
                        <a:effectLst/>
                        <a:latin typeface="Arial" panose="020B0604020202020204" pitchFamily="34" charset="0"/>
                        <a:ea typeface="ＭＳ Ｐゴシック" panose="020B0600070205080204" pitchFamily="34" charset="-128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7E7E7"/>
                    </a:solidFill>
                  </a:tcPr>
                </a:tc>
                <a:tc>
                  <a:txBody>
                    <a:bodyPr/>
                    <a:lstStyle>
                      <a:lvl1pPr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 sz="20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1pPr>
                      <a:lvl2pPr marL="742950" indent="-28575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2pPr>
                      <a:lvl3pPr marL="11430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90000"/>
                        <a:buFont typeface="Arial" panose="020B0604020202020204" pitchFamily="34" charset="0"/>
                        <a:defRPr sz="16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3pPr>
                      <a:lvl4pPr marL="16002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Font typeface="Arial" panose="020B0604020202020204" pitchFamily="34" charset="0"/>
                        <a:defRPr sz="14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4pPr>
                      <a:lvl5pPr marL="20574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5pPr>
                      <a:lvl6pPr marL="25146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6pPr>
                      <a:lvl7pPr marL="29718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7pPr>
                      <a:lvl8pPr marL="34290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8pPr>
                      <a:lvl9pPr marL="38862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9pPr>
                    </a:lstStyle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l-PL" altLang="pl-PL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FF0000"/>
                          </a:solidFill>
                          <a:effectLst/>
                          <a:latin typeface="Arial" panose="020B0604020202020204" pitchFamily="34" charset="0"/>
                          <a:ea typeface="ＭＳ Ｐゴシック" panose="020B0600070205080204" pitchFamily="34" charset="-128"/>
                        </a:rPr>
                        <a:t>70 (8)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7E7E7"/>
                    </a:solidFill>
                  </a:tcPr>
                </a:tc>
                <a:tc>
                  <a:txBody>
                    <a:bodyPr/>
                    <a:lstStyle>
                      <a:lvl1pPr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 sz="20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1pPr>
                      <a:lvl2pPr marL="742950" indent="-28575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2pPr>
                      <a:lvl3pPr marL="11430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90000"/>
                        <a:buFont typeface="Arial" panose="020B0604020202020204" pitchFamily="34" charset="0"/>
                        <a:defRPr sz="16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3pPr>
                      <a:lvl4pPr marL="16002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Font typeface="Arial" panose="020B0604020202020204" pitchFamily="34" charset="0"/>
                        <a:defRPr sz="14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4pPr>
                      <a:lvl5pPr marL="20574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5pPr>
                      <a:lvl6pPr marL="25146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6pPr>
                      <a:lvl7pPr marL="29718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7pPr>
                      <a:lvl8pPr marL="34290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8pPr>
                      <a:lvl9pPr marL="38862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9pPr>
                    </a:lstStyle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l-PL" altLang="pl-PL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FF0000"/>
                          </a:solidFill>
                          <a:effectLst/>
                          <a:latin typeface="Arial" panose="020B0604020202020204" pitchFamily="34" charset="0"/>
                          <a:ea typeface="ＭＳ Ｐゴシック" panose="020B0600070205080204" pitchFamily="34" charset="-128"/>
                        </a:rPr>
                        <a:t>60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7E7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24932612"/>
                  </a:ext>
                </a:extLst>
              </a:tr>
              <a:tr h="396875">
                <a:tc>
                  <a:txBody>
                    <a:bodyPr/>
                    <a:lstStyle>
                      <a:lvl1pPr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 sz="20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1pPr>
                      <a:lvl2pPr marL="742950" indent="-28575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2pPr>
                      <a:lvl3pPr marL="11430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90000"/>
                        <a:buFont typeface="Arial" panose="020B0604020202020204" pitchFamily="34" charset="0"/>
                        <a:defRPr sz="16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3pPr>
                      <a:lvl4pPr marL="16002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Font typeface="Arial" panose="020B0604020202020204" pitchFamily="34" charset="0"/>
                        <a:defRPr sz="14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4pPr>
                      <a:lvl5pPr marL="20574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5pPr>
                      <a:lvl6pPr marL="25146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6pPr>
                      <a:lvl7pPr marL="29718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7pPr>
                      <a:lvl8pPr marL="34290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8pPr>
                      <a:lvl9pPr marL="38862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9pPr>
                    </a:lstStyle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n-US" sz="2000" u="none" kern="1200" dirty="0" err="1">
                          <a:solidFill>
                            <a:schemeClr val="tx1"/>
                          </a:solidFill>
                          <a:effectLst/>
                          <a:latin typeface="Arial" panose="020B0604020202020204" pitchFamily="34" charset="0"/>
                          <a:ea typeface="ＭＳ Ｐゴシック" panose="020B0600070205080204" pitchFamily="34" charset="-128"/>
                          <a:cs typeface="+mn-cs"/>
                        </a:rPr>
                        <a:t>Quidel</a:t>
                      </a:r>
                      <a:r>
                        <a:rPr lang="en-US" sz="2000" u="none" kern="1200" dirty="0">
                          <a:solidFill>
                            <a:schemeClr val="tx1"/>
                          </a:solidFill>
                          <a:effectLst/>
                          <a:latin typeface="Arial" panose="020B0604020202020204" pitchFamily="34" charset="0"/>
                          <a:ea typeface="ＭＳ Ｐゴシック" panose="020B0600070205080204" pitchFamily="34" charset="-128"/>
                          <a:cs typeface="+mn-cs"/>
                        </a:rPr>
                        <a:t>/Alere Triage </a:t>
                      </a:r>
                      <a:r>
                        <a:rPr lang="en-US" sz="2000" u="none" kern="1200" dirty="0" err="1">
                          <a:solidFill>
                            <a:schemeClr val="tx1"/>
                          </a:solidFill>
                          <a:effectLst/>
                          <a:latin typeface="Arial" panose="020B0604020202020204" pitchFamily="34" charset="0"/>
                          <a:ea typeface="ＭＳ Ｐゴシック" panose="020B0600070205080204" pitchFamily="34" charset="-128"/>
                          <a:cs typeface="+mn-cs"/>
                        </a:rPr>
                        <a:t>hs-cTnI</a:t>
                      </a:r>
                      <a:r>
                        <a:rPr lang="pl-PL" u="none" dirty="0">
                          <a:effectLst/>
                        </a:rPr>
                        <a:t> </a:t>
                      </a:r>
                      <a:endParaRPr kumimoji="0" lang="pl-PL" altLang="pl-PL" sz="2000" b="0" i="0" u="none" strike="noStrike" cap="none" normalizeH="0" baseline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panose="020B0604020202020204" pitchFamily="34" charset="0"/>
                        <a:ea typeface="ＭＳ Ｐゴシック" panose="020B0600070205080204" pitchFamily="34" charset="-128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7E7E7"/>
                    </a:solidFill>
                  </a:tcPr>
                </a:tc>
                <a:tc>
                  <a:txBody>
                    <a:bodyPr/>
                    <a:lstStyle>
                      <a:lvl1pPr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 sz="20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1pPr>
                      <a:lvl2pPr marL="742950" indent="-28575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2pPr>
                      <a:lvl3pPr marL="11430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90000"/>
                        <a:buFont typeface="Arial" panose="020B0604020202020204" pitchFamily="34" charset="0"/>
                        <a:defRPr sz="16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3pPr>
                      <a:lvl4pPr marL="16002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Font typeface="Arial" panose="020B0604020202020204" pitchFamily="34" charset="0"/>
                        <a:defRPr sz="14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4pPr>
                      <a:lvl5pPr marL="20574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5pPr>
                      <a:lvl6pPr marL="25146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6pPr>
                      <a:lvl7pPr marL="29718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7pPr>
                      <a:lvl8pPr marL="34290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8pPr>
                      <a:lvl9pPr marL="38862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9pPr>
                    </a:lstStyle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l-PL" altLang="pl-PL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panose="020B0604020202020204" pitchFamily="34" charset="0"/>
                          <a:ea typeface="ＭＳ Ｐゴシック" panose="020B0600070205080204" pitchFamily="34" charset="-128"/>
                        </a:rPr>
                        <a:t>1,5-1,9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7E7E7"/>
                    </a:solidFill>
                  </a:tcPr>
                </a:tc>
                <a:tc>
                  <a:txBody>
                    <a:bodyPr/>
                    <a:lstStyle>
                      <a:lvl1pPr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 sz="20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1pPr>
                      <a:lvl2pPr marL="742950" indent="-28575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2pPr>
                      <a:lvl3pPr marL="11430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90000"/>
                        <a:buFont typeface="Arial" panose="020B0604020202020204" pitchFamily="34" charset="0"/>
                        <a:defRPr sz="16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3pPr>
                      <a:lvl4pPr marL="16002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Font typeface="Arial" panose="020B0604020202020204" pitchFamily="34" charset="0"/>
                        <a:defRPr sz="14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4pPr>
                      <a:lvl5pPr marL="20574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5pPr>
                      <a:lvl6pPr marL="25146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6pPr>
                      <a:lvl7pPr marL="29718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7pPr>
                      <a:lvl8pPr marL="34290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8pPr>
                      <a:lvl9pPr marL="38862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9pPr>
                    </a:lstStyle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l-PL" altLang="pl-PL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panose="020B0604020202020204" pitchFamily="34" charset="0"/>
                          <a:ea typeface="ＭＳ Ｐゴシック" panose="020B0600070205080204" pitchFamily="34" charset="-128"/>
                        </a:rPr>
                        <a:t>26/14 (6)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7E7E7"/>
                    </a:solidFill>
                  </a:tcPr>
                </a:tc>
                <a:tc>
                  <a:txBody>
                    <a:bodyPr/>
                    <a:lstStyle>
                      <a:lvl1pPr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 sz="20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1pPr>
                      <a:lvl2pPr marL="742950" indent="-28575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2pPr>
                      <a:lvl3pPr marL="11430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90000"/>
                        <a:buFont typeface="Arial" panose="020B0604020202020204" pitchFamily="34" charset="0"/>
                        <a:defRPr sz="16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3pPr>
                      <a:lvl4pPr marL="16002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Font typeface="Arial" panose="020B0604020202020204" pitchFamily="34" charset="0"/>
                        <a:defRPr sz="14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4pPr>
                      <a:lvl5pPr marL="20574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5pPr>
                      <a:lvl6pPr marL="25146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6pPr>
                      <a:lvl7pPr marL="29718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7pPr>
                      <a:lvl8pPr marL="34290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8pPr>
                      <a:lvl9pPr marL="38862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9pPr>
                    </a:lstStyle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l-PL" altLang="pl-PL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panose="020B0604020202020204" pitchFamily="34" charset="0"/>
                          <a:ea typeface="ＭＳ Ｐゴシック" panose="020B0600070205080204" pitchFamily="34" charset="-128"/>
                        </a:rPr>
                        <a:t>6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7E7E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723515398"/>
                  </a:ext>
                </a:extLst>
              </a:tr>
              <a:tr h="396875">
                <a:tc>
                  <a:txBody>
                    <a:bodyPr/>
                    <a:lstStyle>
                      <a:lvl1pPr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 sz="20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1pPr>
                      <a:lvl2pPr marL="742950" indent="-28575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2pPr>
                      <a:lvl3pPr marL="11430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90000"/>
                        <a:buFont typeface="Arial" panose="020B0604020202020204" pitchFamily="34" charset="0"/>
                        <a:defRPr sz="16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3pPr>
                      <a:lvl4pPr marL="16002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Font typeface="Arial" panose="020B0604020202020204" pitchFamily="34" charset="0"/>
                        <a:defRPr sz="14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4pPr>
                      <a:lvl5pPr marL="20574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5pPr>
                      <a:lvl6pPr marL="25146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6pPr>
                      <a:lvl7pPr marL="29718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7pPr>
                      <a:lvl8pPr marL="34290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8pPr>
                      <a:lvl9pPr marL="38862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9pPr>
                    </a:lstStyle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pl-PL" sz="2000" kern="1200" dirty="0" err="1">
                          <a:solidFill>
                            <a:srgbClr val="FF0000"/>
                          </a:solidFill>
                          <a:effectLst/>
                          <a:latin typeface="Arial" panose="020B0604020202020204" pitchFamily="34" charset="0"/>
                          <a:ea typeface="ＭＳ Ｐゴシック" panose="020B0600070205080204" pitchFamily="34" charset="-128"/>
                          <a:cs typeface="+mn-cs"/>
                        </a:rPr>
                        <a:t>Radiometer</a:t>
                      </a:r>
                      <a:r>
                        <a:rPr lang="pl-PL" sz="2000" kern="1200" dirty="0">
                          <a:solidFill>
                            <a:srgbClr val="FF0000"/>
                          </a:solidFill>
                          <a:effectLst/>
                          <a:latin typeface="Arial" panose="020B0604020202020204" pitchFamily="34" charset="0"/>
                          <a:ea typeface="ＭＳ Ｐゴシック" panose="020B0600070205080204" pitchFamily="34" charset="-128"/>
                          <a:cs typeface="+mn-cs"/>
                        </a:rPr>
                        <a:t> AQT90 FLEX </a:t>
                      </a:r>
                      <a:r>
                        <a:rPr lang="pl-PL" sz="2000" kern="1200" dirty="0" err="1">
                          <a:solidFill>
                            <a:srgbClr val="FF0000"/>
                          </a:solidFill>
                          <a:effectLst/>
                          <a:latin typeface="Arial" panose="020B0604020202020204" pitchFamily="34" charset="0"/>
                          <a:ea typeface="ＭＳ Ｐゴシック" panose="020B0600070205080204" pitchFamily="34" charset="-128"/>
                          <a:cs typeface="+mn-cs"/>
                        </a:rPr>
                        <a:t>TnI</a:t>
                      </a:r>
                      <a:r>
                        <a:rPr lang="pl-PL" dirty="0">
                          <a:solidFill>
                            <a:srgbClr val="FF0000"/>
                          </a:solidFill>
                          <a:effectLst/>
                        </a:rPr>
                        <a:t> </a:t>
                      </a:r>
                      <a:endParaRPr kumimoji="0" lang="pl-PL" altLang="pl-PL" sz="2000" b="0" i="0" u="none" strike="noStrike" cap="none" normalizeH="0" baseline="0" dirty="0">
                        <a:ln>
                          <a:noFill/>
                        </a:ln>
                        <a:solidFill>
                          <a:srgbClr val="FF0000"/>
                        </a:solidFill>
                        <a:effectLst/>
                        <a:latin typeface="Arial" panose="020B0604020202020204" pitchFamily="34" charset="0"/>
                        <a:ea typeface="ＭＳ Ｐゴシック" panose="020B0600070205080204" pitchFamily="34" charset="-128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254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>
                      <a:lvl1pPr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 sz="20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1pPr>
                      <a:lvl2pPr marL="742950" indent="-28575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2pPr>
                      <a:lvl3pPr marL="11430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90000"/>
                        <a:buFont typeface="Arial" panose="020B0604020202020204" pitchFamily="34" charset="0"/>
                        <a:defRPr sz="16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3pPr>
                      <a:lvl4pPr marL="16002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Font typeface="Arial" panose="020B0604020202020204" pitchFamily="34" charset="0"/>
                        <a:defRPr sz="14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4pPr>
                      <a:lvl5pPr marL="20574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5pPr>
                      <a:lvl6pPr marL="25146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6pPr>
                      <a:lvl7pPr marL="29718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7pPr>
                      <a:lvl8pPr marL="34290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8pPr>
                      <a:lvl9pPr marL="38862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9pPr>
                    </a:lstStyle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l-PL" altLang="pl-PL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FF0000"/>
                          </a:solidFill>
                          <a:effectLst/>
                          <a:latin typeface="Arial" panose="020B0604020202020204" pitchFamily="34" charset="0"/>
                          <a:ea typeface="ＭＳ Ｐゴシック" panose="020B0600070205080204" pitchFamily="34" charset="-128"/>
                        </a:rPr>
                        <a:t>9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254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>
                      <a:lvl1pPr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 sz="20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1pPr>
                      <a:lvl2pPr marL="742950" indent="-28575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2pPr>
                      <a:lvl3pPr marL="11430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90000"/>
                        <a:buFont typeface="Arial" panose="020B0604020202020204" pitchFamily="34" charset="0"/>
                        <a:defRPr sz="16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3pPr>
                      <a:lvl4pPr marL="16002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Font typeface="Arial" panose="020B0604020202020204" pitchFamily="34" charset="0"/>
                        <a:defRPr sz="14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4pPr>
                      <a:lvl5pPr marL="20574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5pPr>
                      <a:lvl6pPr marL="25146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6pPr>
                      <a:lvl7pPr marL="29718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7pPr>
                      <a:lvl8pPr marL="34290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8pPr>
                      <a:lvl9pPr marL="38862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9pPr>
                    </a:lstStyle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l-PL" altLang="pl-PL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FF0000"/>
                          </a:solidFill>
                          <a:effectLst/>
                          <a:latin typeface="Arial" panose="020B0604020202020204" pitchFamily="34" charset="0"/>
                          <a:ea typeface="ＭＳ Ｐゴシック" panose="020B0600070205080204" pitchFamily="34" charset="-128"/>
                        </a:rPr>
                        <a:t>23 (12)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254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>
                      <a:lvl1pPr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 sz="20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1pPr>
                      <a:lvl2pPr marL="742950" indent="-28575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85000"/>
                        <a:buFont typeface="Arial" panose="020B0604020202020204" pitchFamily="34" charset="0"/>
                        <a:defRPr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2pPr>
                      <a:lvl3pPr marL="11430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90000"/>
                        <a:buFont typeface="Arial" panose="020B0604020202020204" pitchFamily="34" charset="0"/>
                        <a:defRPr sz="16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3pPr>
                      <a:lvl4pPr marL="16002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Font typeface="Arial" panose="020B0604020202020204" pitchFamily="34" charset="0"/>
                        <a:defRPr sz="14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4pPr>
                      <a:lvl5pPr marL="2057400" indent="-228600" eaLnBrk="0" hangingPunct="0">
                        <a:spcBef>
                          <a:spcPct val="20000"/>
                        </a:spcBef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5pPr>
                      <a:lvl6pPr marL="25146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6pPr>
                      <a:lvl7pPr marL="29718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7pPr>
                      <a:lvl8pPr marL="34290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8pPr>
                      <a:lvl9pPr marL="38862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accent1"/>
                        </a:buClr>
                        <a:buSzPct val="100000"/>
                        <a:buFont typeface="Arial" panose="020B0604020202020204" pitchFamily="34" charset="0"/>
                        <a:defRPr sz="120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ＭＳ Ｐゴシック" panose="020B0600070205080204" pitchFamily="34" charset="-128"/>
                        </a:defRPr>
                      </a:lvl9pPr>
                    </a:lstStyle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pl-PL" altLang="pl-PL" sz="20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FF0000"/>
                          </a:solidFill>
                          <a:effectLst/>
                          <a:latin typeface="Arial" panose="020B0604020202020204" pitchFamily="34" charset="0"/>
                          <a:ea typeface="ＭＳ Ｐゴシック" panose="020B0600070205080204" pitchFamily="34" charset="-128"/>
                        </a:rPr>
                        <a:t>27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254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527949616"/>
                  </a:ext>
                </a:extLst>
              </a:tr>
            </a:tbl>
          </a:graphicData>
        </a:graphic>
      </p:graphicFrame>
      <p:sp>
        <p:nvSpPr>
          <p:cNvPr id="6" name="Title 2">
            <a:extLst>
              <a:ext uri="{FF2B5EF4-FFF2-40B4-BE49-F238E27FC236}">
                <a16:creationId xmlns:a16="http://schemas.microsoft.com/office/drawing/2014/main" id="{BF6794A1-34D7-A747-A91C-D39C98037779}"/>
              </a:ext>
            </a:extLst>
          </p:cNvPr>
          <p:cNvSpPr txBox="1">
            <a:spLocks/>
          </p:cNvSpPr>
          <p:nvPr/>
        </p:nvSpPr>
        <p:spPr>
          <a:xfrm>
            <a:off x="0" y="546100"/>
            <a:ext cx="8986838" cy="1143000"/>
          </a:xfrm>
          <a:prstGeom prst="rect">
            <a:avLst/>
          </a:prstGeom>
        </p:spPr>
        <p:txBody>
          <a:bodyPr anchor="ctr"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/>
          <a:p>
            <a:pPr algn="ctr" eaLnBrk="0" fontAlgn="auto" hangingPunct="0">
              <a:spcBef>
                <a:spcPts val="0"/>
              </a:spcBef>
              <a:spcAft>
                <a:spcPts val="0"/>
              </a:spcAft>
              <a:defRPr/>
            </a:pPr>
            <a:r>
              <a:rPr lang="cs-CZ" sz="3600" dirty="0" err="1">
                <a:solidFill>
                  <a:srgbClr val="FF0000"/>
                </a:solidFill>
                <a:ea typeface="ＭＳ Ｐゴシック" pitchFamily="-110" charset="-128"/>
                <a:cs typeface="ＭＳ Ｐゴシック" pitchFamily="-110" charset="-128"/>
              </a:rPr>
              <a:t>Wysokoczułe</a:t>
            </a:r>
            <a:r>
              <a:rPr lang="cs-CZ" sz="3600" dirty="0">
                <a:solidFill>
                  <a:srgbClr val="FF0000"/>
                </a:solidFill>
                <a:ea typeface="ＭＳ Ｐゴシック" pitchFamily="-110" charset="-128"/>
                <a:cs typeface="ＭＳ Ｐゴシック" pitchFamily="-110" charset="-128"/>
              </a:rPr>
              <a:t> metody </a:t>
            </a:r>
            <a:r>
              <a:rPr lang="cs-CZ" sz="3600" dirty="0" err="1">
                <a:solidFill>
                  <a:srgbClr val="FF0000"/>
                </a:solidFill>
                <a:ea typeface="ＭＳ Ｐゴシック" pitchFamily="-110" charset="-128"/>
                <a:cs typeface="ＭＳ Ｐゴシック" pitchFamily="-110" charset="-128"/>
              </a:rPr>
              <a:t>oznaczania</a:t>
            </a:r>
            <a:r>
              <a:rPr lang="cs-CZ" sz="3600" dirty="0">
                <a:solidFill>
                  <a:srgbClr val="FF0000"/>
                </a:solidFill>
                <a:ea typeface="ＭＳ Ｐゴシック" pitchFamily="-110" charset="-128"/>
                <a:cs typeface="ＭＳ Ｐゴシック" pitchFamily="-110" charset="-128"/>
              </a:rPr>
              <a:t> </a:t>
            </a:r>
            <a:r>
              <a:rPr lang="cs-CZ" sz="3600" dirty="0" err="1">
                <a:solidFill>
                  <a:srgbClr val="FF0000"/>
                </a:solidFill>
                <a:ea typeface="ＭＳ Ｐゴシック" pitchFamily="-110" charset="-128"/>
                <a:cs typeface="ＭＳ Ｐゴシック" pitchFamily="-110" charset="-128"/>
              </a:rPr>
              <a:t>cTn</a:t>
            </a:r>
            <a:endParaRPr lang="pl-PL" sz="3600" dirty="0">
              <a:solidFill>
                <a:srgbClr val="FF0000"/>
              </a:solidFill>
              <a:ea typeface="ＭＳ Ｐゴシック" pitchFamily="-110" charset="-128"/>
              <a:cs typeface="ＭＳ Ｐゴシック" pitchFamily="-110" charset="-128"/>
            </a:endParaRPr>
          </a:p>
          <a:p>
            <a:pPr algn="ctr" eaLnBrk="0" fontAlgn="auto" hangingPunct="0">
              <a:spcBef>
                <a:spcPts val="0"/>
              </a:spcBef>
              <a:spcAft>
                <a:spcPts val="0"/>
              </a:spcAft>
              <a:defRPr/>
            </a:pPr>
            <a:r>
              <a:rPr lang="cs-CZ" sz="3600" dirty="0">
                <a:solidFill>
                  <a:srgbClr val="FF0000"/>
                </a:solidFill>
                <a:latin typeface="+mj-lt"/>
                <a:ea typeface="ＭＳ Ｐゴシック" pitchFamily="-110" charset="-128"/>
                <a:cs typeface="ＭＳ Ｐゴシック" pitchFamily="-110" charset="-128"/>
              </a:rPr>
              <a:t> </a:t>
            </a:r>
            <a:r>
              <a:rPr lang="cs-CZ" sz="3600" dirty="0" err="1">
                <a:solidFill>
                  <a:srgbClr val="FF0000"/>
                </a:solidFill>
                <a:latin typeface="+mj-lt"/>
                <a:ea typeface="ＭＳ Ｐゴシック" pitchFamily="-110" charset="-128"/>
                <a:cs typeface="ＭＳ Ｐゴシック" pitchFamily="-110" charset="-128"/>
              </a:rPr>
              <a:t>w</a:t>
            </a:r>
            <a:r>
              <a:rPr lang="cs-CZ" sz="3600" dirty="0">
                <a:solidFill>
                  <a:srgbClr val="FF0000"/>
                </a:solidFill>
                <a:latin typeface="+mj-lt"/>
                <a:ea typeface="ＭＳ Ｐゴシック" pitchFamily="-110" charset="-128"/>
                <a:cs typeface="ＭＳ Ｐゴシック" pitchFamily="-110" charset="-128"/>
              </a:rPr>
              <a:t> </a:t>
            </a:r>
            <a:r>
              <a:rPr lang="cs-CZ" sz="3600" dirty="0" err="1">
                <a:solidFill>
                  <a:srgbClr val="FF0000"/>
                </a:solidFill>
                <a:latin typeface="+mj-lt"/>
                <a:ea typeface="ＭＳ Ｐゴシック" pitchFamily="-110" charset="-128"/>
                <a:cs typeface="ＭＳ Ｐゴシック" pitchFamily="-110" charset="-128"/>
              </a:rPr>
              <a:t>trybie</a:t>
            </a:r>
            <a:r>
              <a:rPr lang="cs-CZ" sz="3600" dirty="0">
                <a:solidFill>
                  <a:srgbClr val="FF0000"/>
                </a:solidFill>
                <a:latin typeface="+mj-lt"/>
                <a:ea typeface="ＭＳ Ｐゴシック" pitchFamily="-110" charset="-128"/>
                <a:cs typeface="ＭＳ Ｐゴシック" pitchFamily="-110" charset="-128"/>
              </a:rPr>
              <a:t> POCT</a:t>
            </a:r>
            <a:endParaRPr lang="pl-PL" sz="3600" dirty="0">
              <a:solidFill>
                <a:srgbClr val="FF0000"/>
              </a:solidFill>
              <a:latin typeface="+mj-lt"/>
              <a:ea typeface="ＭＳ Ｐゴシック" pitchFamily="-110" charset="-128"/>
              <a:cs typeface="ＭＳ Ｐゴシック" pitchFamily="-110" charset="-128"/>
            </a:endParaRPr>
          </a:p>
        </p:txBody>
      </p:sp>
      <p:sp>
        <p:nvSpPr>
          <p:cNvPr id="29723" name="TextBox 6">
            <a:extLst>
              <a:ext uri="{FF2B5EF4-FFF2-40B4-BE49-F238E27FC236}">
                <a16:creationId xmlns:a16="http://schemas.microsoft.com/office/drawing/2014/main" id="{CF043E02-0FCD-704C-BF03-2F5D6844384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643438" y="6477000"/>
            <a:ext cx="4343400" cy="381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ＭＳ Ｐゴシック" panose="020B0600070205080204" pitchFamily="34" charset="-128"/>
              </a:defRPr>
            </a:lvl9pPr>
          </a:lstStyle>
          <a:p>
            <a:pPr algn="r" eaLnBrk="1" hangingPunct="1"/>
            <a:r>
              <a:rPr lang="pl-PL" altLang="pl-PL" sz="1800" b="1" i="1" dirty="0"/>
              <a:t>IFCC C-CB 2021</a:t>
            </a:r>
          </a:p>
        </p:txBody>
      </p:sp>
    </p:spTree>
    <p:extLst>
      <p:ext uri="{BB962C8B-B14F-4D97-AF65-F5344CB8AC3E}">
        <p14:creationId xmlns:p14="http://schemas.microsoft.com/office/powerpoint/2010/main" val="3058959970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Up Arrow 1"/>
          <p:cNvSpPr/>
          <p:nvPr/>
        </p:nvSpPr>
        <p:spPr>
          <a:xfrm>
            <a:off x="1117600" y="838200"/>
            <a:ext cx="1714500" cy="5397500"/>
          </a:xfrm>
          <a:prstGeom prst="upArrow">
            <a:avLst/>
          </a:prstGeom>
          <a:solidFill>
            <a:srgbClr val="000090"/>
          </a:solidFill>
          <a:ln>
            <a:solidFill>
              <a:srgbClr val="00009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TextBox 2"/>
          <p:cNvSpPr txBox="1"/>
          <p:nvPr/>
        </p:nvSpPr>
        <p:spPr>
          <a:xfrm>
            <a:off x="1689100" y="2311400"/>
            <a:ext cx="615553" cy="2133600"/>
          </a:xfrm>
          <a:prstGeom prst="rect">
            <a:avLst/>
          </a:prstGeom>
          <a:noFill/>
        </p:spPr>
        <p:txBody>
          <a:bodyPr vert="vert270" wrap="square" rtlCol="0">
            <a:spAutoFit/>
          </a:bodyPr>
          <a:lstStyle/>
          <a:p>
            <a:r>
              <a:rPr lang="en-US" sz="2800" b="1" dirty="0">
                <a:solidFill>
                  <a:schemeClr val="bg1"/>
                </a:solidFill>
              </a:rPr>
              <a:t>[</a:t>
            </a:r>
            <a:r>
              <a:rPr lang="en-US" sz="2800" b="1" dirty="0" err="1">
                <a:solidFill>
                  <a:schemeClr val="bg1"/>
                </a:solidFill>
              </a:rPr>
              <a:t>hs-cTn</a:t>
            </a:r>
            <a:r>
              <a:rPr lang="en-US" sz="2800" b="1" dirty="0">
                <a:solidFill>
                  <a:schemeClr val="bg1"/>
                </a:solidFill>
              </a:rPr>
              <a:t>]</a:t>
            </a:r>
          </a:p>
        </p:txBody>
      </p:sp>
      <p:sp>
        <p:nvSpPr>
          <p:cNvPr id="4" name="Left Arrow 3"/>
          <p:cNvSpPr/>
          <p:nvPr/>
        </p:nvSpPr>
        <p:spPr>
          <a:xfrm>
            <a:off x="2489200" y="5657854"/>
            <a:ext cx="774700" cy="533400"/>
          </a:xfrm>
          <a:prstGeom prst="leftArrow">
            <a:avLst/>
          </a:prstGeom>
          <a:solidFill>
            <a:srgbClr val="000090"/>
          </a:solidFill>
          <a:ln>
            <a:solidFill>
              <a:srgbClr val="00009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Left Arrow 4"/>
          <p:cNvSpPr/>
          <p:nvPr/>
        </p:nvSpPr>
        <p:spPr>
          <a:xfrm>
            <a:off x="2489200" y="4178300"/>
            <a:ext cx="774700" cy="533400"/>
          </a:xfrm>
          <a:prstGeom prst="leftArrow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TextBox 5"/>
          <p:cNvSpPr txBox="1"/>
          <p:nvPr/>
        </p:nvSpPr>
        <p:spPr>
          <a:xfrm>
            <a:off x="3429000" y="4186775"/>
            <a:ext cx="4529666" cy="461665"/>
          </a:xfrm>
          <a:prstGeom prst="rect">
            <a:avLst/>
          </a:prstGeom>
          <a:noFill/>
          <a:ln w="38100">
            <a:solidFill>
              <a:srgbClr val="FF0000"/>
            </a:solidFill>
          </a:ln>
        </p:spPr>
        <p:txBody>
          <a:bodyPr wrap="square" rtlCol="0">
            <a:spAutoFit/>
          </a:bodyPr>
          <a:lstStyle/>
          <a:p>
            <a:r>
              <a:rPr lang="en-US" sz="2400" b="1" dirty="0">
                <a:solidFill>
                  <a:srgbClr val="FF0000"/>
                </a:solidFill>
              </a:rPr>
              <a:t>99. </a:t>
            </a:r>
            <a:r>
              <a:rPr lang="en-US" sz="2400" b="1" dirty="0" err="1">
                <a:solidFill>
                  <a:srgbClr val="FF0000"/>
                </a:solidFill>
              </a:rPr>
              <a:t>perc</a:t>
            </a:r>
            <a:r>
              <a:rPr lang="en-US" sz="2400" b="1" dirty="0">
                <a:solidFill>
                  <a:srgbClr val="FF0000"/>
                </a:solidFill>
              </a:rPr>
              <a:t>. </a:t>
            </a:r>
            <a:r>
              <a:rPr lang="en-US" sz="2400" b="1" dirty="0" err="1">
                <a:solidFill>
                  <a:srgbClr val="FF0000"/>
                </a:solidFill>
              </a:rPr>
              <a:t>ggpr</a:t>
            </a:r>
            <a:r>
              <a:rPr lang="en-US" sz="2400" b="1" dirty="0">
                <a:solidFill>
                  <a:srgbClr val="FF0000"/>
                </a:solidFill>
              </a:rPr>
              <a:t> 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3441699" y="5655738"/>
            <a:ext cx="4516967" cy="461665"/>
          </a:xfrm>
          <a:prstGeom prst="rect">
            <a:avLst/>
          </a:prstGeom>
          <a:noFill/>
          <a:ln w="38100">
            <a:solidFill>
              <a:srgbClr val="000090"/>
            </a:solidFill>
          </a:ln>
        </p:spPr>
        <p:txBody>
          <a:bodyPr wrap="square" rtlCol="0">
            <a:spAutoFit/>
          </a:bodyPr>
          <a:lstStyle/>
          <a:p>
            <a:r>
              <a:rPr lang="en-US" sz="2400" b="1" dirty="0" err="1">
                <a:solidFill>
                  <a:srgbClr val="000090"/>
                </a:solidFill>
              </a:rPr>
              <a:t>Granica</a:t>
            </a:r>
            <a:r>
              <a:rPr lang="en-US" sz="2400" b="1" dirty="0">
                <a:solidFill>
                  <a:srgbClr val="000090"/>
                </a:solidFill>
              </a:rPr>
              <a:t> </a:t>
            </a:r>
            <a:r>
              <a:rPr lang="en-US" sz="2400" b="1" dirty="0" err="1">
                <a:solidFill>
                  <a:srgbClr val="000090"/>
                </a:solidFill>
              </a:rPr>
              <a:t>wykrywalności</a:t>
            </a:r>
            <a:r>
              <a:rPr lang="en-US" sz="2400" b="1" dirty="0">
                <a:solidFill>
                  <a:srgbClr val="000090"/>
                </a:solidFill>
              </a:rPr>
              <a:t> (</a:t>
            </a:r>
            <a:r>
              <a:rPr lang="en-US" sz="2400" b="1" dirty="0" err="1">
                <a:solidFill>
                  <a:srgbClr val="000090"/>
                </a:solidFill>
              </a:rPr>
              <a:t>LoD</a:t>
            </a:r>
            <a:r>
              <a:rPr lang="en-US" sz="2400" b="1" dirty="0">
                <a:solidFill>
                  <a:srgbClr val="000090"/>
                </a:solidFill>
              </a:rPr>
              <a:t>)</a:t>
            </a:r>
          </a:p>
        </p:txBody>
      </p:sp>
      <p:sp>
        <p:nvSpPr>
          <p:cNvPr id="8" name="Up-Down Arrow 7"/>
          <p:cNvSpPr/>
          <p:nvPr/>
        </p:nvSpPr>
        <p:spPr>
          <a:xfrm>
            <a:off x="2451100" y="4694768"/>
            <a:ext cx="260350" cy="927100"/>
          </a:xfrm>
          <a:prstGeom prst="upDownArrow">
            <a:avLst/>
          </a:prstGeom>
          <a:solidFill>
            <a:srgbClr val="67992E"/>
          </a:solidFill>
          <a:ln>
            <a:solidFill>
              <a:srgbClr val="67992E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TextBox 8"/>
          <p:cNvSpPr txBox="1"/>
          <p:nvPr/>
        </p:nvSpPr>
        <p:spPr>
          <a:xfrm>
            <a:off x="2736850" y="4952999"/>
            <a:ext cx="5221816" cy="461665"/>
          </a:xfrm>
          <a:prstGeom prst="rect">
            <a:avLst/>
          </a:prstGeom>
          <a:noFill/>
          <a:ln w="38100">
            <a:solidFill>
              <a:srgbClr val="67992E"/>
            </a:solidFill>
          </a:ln>
        </p:spPr>
        <p:txBody>
          <a:bodyPr wrap="square" rtlCol="0">
            <a:spAutoFit/>
          </a:bodyPr>
          <a:lstStyle/>
          <a:p>
            <a:r>
              <a:rPr lang="en-US" sz="2400" b="1" dirty="0" err="1">
                <a:solidFill>
                  <a:srgbClr val="67992E"/>
                </a:solidFill>
              </a:rPr>
              <a:t>Stratyfikacja</a:t>
            </a:r>
            <a:r>
              <a:rPr lang="en-US" sz="2400" b="1" dirty="0">
                <a:solidFill>
                  <a:srgbClr val="67992E"/>
                </a:solidFill>
              </a:rPr>
              <a:t> </a:t>
            </a:r>
            <a:r>
              <a:rPr lang="en-US" sz="2400" b="1" dirty="0" err="1">
                <a:solidFill>
                  <a:srgbClr val="67992E"/>
                </a:solidFill>
              </a:rPr>
              <a:t>reyzyka</a:t>
            </a:r>
            <a:r>
              <a:rPr lang="en-US" sz="2400" b="1" dirty="0">
                <a:solidFill>
                  <a:srgbClr val="67992E"/>
                </a:solidFill>
              </a:rPr>
              <a:t>/</a:t>
            </a:r>
            <a:r>
              <a:rPr lang="en-US" sz="2400" b="1" dirty="0" err="1">
                <a:solidFill>
                  <a:srgbClr val="67992E"/>
                </a:solidFill>
              </a:rPr>
              <a:t>diagnostyka</a:t>
            </a:r>
            <a:endParaRPr lang="en-US" sz="2400" b="1" dirty="0">
              <a:solidFill>
                <a:srgbClr val="67992E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5981018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 animBg="1"/>
      <p:bldP spid="9" grpId="0" animBg="1"/>
    </p:bld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53249" name="Group 44"/>
          <p:cNvGrpSpPr>
            <a:grpSpLocks/>
          </p:cNvGrpSpPr>
          <p:nvPr/>
        </p:nvGrpSpPr>
        <p:grpSpPr bwMode="auto">
          <a:xfrm>
            <a:off x="838200" y="152400"/>
            <a:ext cx="9448800" cy="6176963"/>
            <a:chOff x="838200" y="224135"/>
            <a:chExt cx="9448800" cy="6176665"/>
          </a:xfrm>
        </p:grpSpPr>
        <p:sp>
          <p:nvSpPr>
            <p:cNvPr id="4" name="TextBox 3"/>
            <p:cNvSpPr txBox="1"/>
            <p:nvPr/>
          </p:nvSpPr>
          <p:spPr>
            <a:xfrm>
              <a:off x="3276600" y="224135"/>
              <a:ext cx="3352800" cy="461941"/>
            </a:xfrm>
            <a:prstGeom prst="rect">
              <a:avLst/>
            </a:prstGeom>
            <a:solidFill>
              <a:srgbClr val="000090"/>
            </a:solidFill>
          </p:spPr>
          <p:txBody>
            <a:bodyPr>
              <a:spAutoFit/>
            </a:bodyPr>
            <a:lstStyle>
              <a:lvl1pPr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  <a:cs typeface="ＭＳ Ｐゴシック" charset="0"/>
                </a:defRPr>
              </a:lvl1pPr>
              <a:lvl2pPr marL="37931725" indent="-37474525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2pPr>
              <a:lvl3pPr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3pPr>
              <a:lvl4pPr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4pPr>
              <a:lvl5pPr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5pPr>
              <a:lvl6pPr marL="4572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6pPr>
              <a:lvl7pPr marL="9144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7pPr>
              <a:lvl8pPr marL="1371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8pPr>
              <a:lvl9pPr marL="18288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9pPr>
            </a:lstStyle>
            <a:p>
              <a:pPr algn="ctr" eaLnBrk="1" hangingPunct="1">
                <a:defRPr/>
              </a:pPr>
              <a:r>
                <a:rPr lang="pl-PL" b="1">
                  <a:solidFill>
                    <a:srgbClr val="FFFFFF"/>
                  </a:solidFill>
                  <a:effectLst>
                    <a:outerShdw blurRad="38100" dist="38100" dir="2700000" algn="tl">
                      <a:srgbClr val="000000"/>
                    </a:outerShdw>
                  </a:effectLst>
                </a:rPr>
                <a:t>Objawy OZW</a:t>
              </a:r>
            </a:p>
          </p:txBody>
        </p:sp>
        <p:sp>
          <p:nvSpPr>
            <p:cNvPr id="12" name="TextBox 11"/>
            <p:cNvSpPr txBox="1"/>
            <p:nvPr/>
          </p:nvSpPr>
          <p:spPr>
            <a:xfrm>
              <a:off x="3886200" y="3211666"/>
              <a:ext cx="1828800" cy="646082"/>
            </a:xfrm>
            <a:prstGeom prst="rect">
              <a:avLst/>
            </a:prstGeom>
            <a:solidFill>
              <a:srgbClr val="FF0000"/>
            </a:solidFill>
          </p:spPr>
          <p:txBody>
            <a:bodyPr>
              <a:spAutoFit/>
            </a:bodyPr>
            <a:lstStyle>
              <a:lvl1pPr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  <a:cs typeface="ＭＳ Ｐゴシック" charset="0"/>
                </a:defRPr>
              </a:lvl1pPr>
              <a:lvl2pPr marL="37931725" indent="-37474525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2pPr>
              <a:lvl3pPr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3pPr>
              <a:lvl4pPr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4pPr>
              <a:lvl5pPr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5pPr>
              <a:lvl6pPr marL="4572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6pPr>
              <a:lvl7pPr marL="9144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7pPr>
              <a:lvl8pPr marL="1371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8pPr>
              <a:lvl9pPr marL="18288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9pPr>
            </a:lstStyle>
            <a:p>
              <a:pPr algn="ctr" eaLnBrk="1" hangingPunct="1">
                <a:defRPr/>
              </a:pPr>
              <a:r>
                <a:rPr lang="pl-PL" sz="1800" b="1" dirty="0" err="1">
                  <a:solidFill>
                    <a:srgbClr val="FFFFFF"/>
                  </a:solidFill>
                  <a:effectLst>
                    <a:outerShdw blurRad="38100" dist="38100" dir="2700000" algn="tl">
                      <a:srgbClr val="000000"/>
                    </a:outerShdw>
                  </a:effectLst>
                </a:rPr>
                <a:t>Δ</a:t>
              </a:r>
              <a:r>
                <a:rPr lang="pl-PL" sz="1800" b="1" dirty="0">
                  <a:solidFill>
                    <a:srgbClr val="FFFFFF"/>
                  </a:solidFill>
                  <a:effectLst>
                    <a:outerShdw blurRad="38100" dist="38100" dir="2700000" algn="tl">
                      <a:srgbClr val="000000"/>
                    </a:outerShdw>
                  </a:effectLst>
                </a:rPr>
                <a:t>* (i wynik &gt;99. </a:t>
              </a:r>
              <a:r>
                <a:rPr lang="pl-PL" sz="1800" b="1" dirty="0" err="1">
                  <a:solidFill>
                    <a:srgbClr val="FFFFFF"/>
                  </a:solidFill>
                  <a:effectLst>
                    <a:outerShdw blurRad="38100" dist="38100" dir="2700000" algn="tl">
                      <a:srgbClr val="000000"/>
                    </a:outerShdw>
                  </a:effectLst>
                </a:rPr>
                <a:t>centyla</a:t>
              </a:r>
              <a:r>
                <a:rPr lang="pl-PL" sz="1800" b="1" dirty="0">
                  <a:solidFill>
                    <a:srgbClr val="FFFFFF"/>
                  </a:solidFill>
                  <a:effectLst>
                    <a:outerShdw blurRad="38100" dist="38100" dir="2700000" algn="tl">
                      <a:srgbClr val="000000"/>
                    </a:outerShdw>
                  </a:effectLst>
                </a:rPr>
                <a:t>)</a:t>
              </a:r>
            </a:p>
          </p:txBody>
        </p:sp>
        <p:sp>
          <p:nvSpPr>
            <p:cNvPr id="53254" name="TextBox 14"/>
            <p:cNvSpPr txBox="1">
              <a:spLocks noChangeArrowheads="1"/>
            </p:cNvSpPr>
            <p:nvPr/>
          </p:nvSpPr>
          <p:spPr bwMode="auto">
            <a:xfrm>
              <a:off x="1295400" y="4419600"/>
              <a:ext cx="2743200" cy="584747"/>
            </a:xfrm>
            <a:prstGeom prst="rect">
              <a:avLst/>
            </a:prstGeom>
            <a:solidFill>
              <a:srgbClr val="00FFFF"/>
            </a:solidFill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  <a:cs typeface="ＭＳ Ｐゴシック" charset="0"/>
                </a:defRPr>
              </a:lvl1pPr>
              <a:lvl2pPr marL="742950" indent="-285750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2pPr>
              <a:lvl3pPr marL="1143000" indent="-228600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3pPr>
              <a:lvl4pPr marL="1600200" indent="-228600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4pPr>
              <a:lvl5pPr marL="2057400" indent="-228600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9pPr>
            </a:lstStyle>
            <a:p>
              <a:pPr algn="ctr" eaLnBrk="1" hangingPunct="1"/>
              <a:r>
                <a:rPr lang="pl-PL" sz="1600" b="1"/>
                <a:t>bez bólu, GRACE &lt;140, diagnostyka </a:t>
              </a:r>
              <a:r>
                <a:rPr lang="en-US" sz="1600" b="1"/>
                <a:t>r</a:t>
              </a:r>
              <a:r>
                <a:rPr lang="pl-PL" sz="1600" b="1"/>
                <a:t>óżnicowa (-)</a:t>
              </a:r>
            </a:p>
          </p:txBody>
        </p:sp>
        <p:sp>
          <p:nvSpPr>
            <p:cNvPr id="53255" name="TextBox 15"/>
            <p:cNvSpPr txBox="1">
              <a:spLocks noChangeArrowheads="1"/>
            </p:cNvSpPr>
            <p:nvPr/>
          </p:nvSpPr>
          <p:spPr bwMode="auto">
            <a:xfrm>
              <a:off x="6019800" y="4386262"/>
              <a:ext cx="1600200" cy="584776"/>
            </a:xfrm>
            <a:prstGeom prst="rect">
              <a:avLst/>
            </a:prstGeom>
            <a:solidFill>
              <a:srgbClr val="00FFFF"/>
            </a:solidFill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  <a:cs typeface="ＭＳ Ｐゴシック" charset="0"/>
                </a:defRPr>
              </a:lvl1pPr>
              <a:lvl2pPr marL="742950" indent="-285750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2pPr>
              <a:lvl3pPr marL="1143000" indent="-228600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3pPr>
              <a:lvl4pPr marL="1600200" indent="-228600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4pPr>
              <a:lvl5pPr marL="2057400" indent="-228600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9pPr>
            </a:lstStyle>
            <a:p>
              <a:pPr algn="ctr" eaLnBrk="1" hangingPunct="1"/>
              <a:r>
                <a:rPr lang="pl-PL" sz="1600" b="1">
                  <a:solidFill>
                    <a:srgbClr val="000000"/>
                  </a:solidFill>
                </a:rPr>
                <a:t>diagnostyka różnicowa</a:t>
              </a:r>
            </a:p>
          </p:txBody>
        </p:sp>
        <p:sp>
          <p:nvSpPr>
            <p:cNvPr id="53256" name="TextBox 16"/>
            <p:cNvSpPr txBox="1">
              <a:spLocks noChangeArrowheads="1"/>
            </p:cNvSpPr>
            <p:nvPr/>
          </p:nvSpPr>
          <p:spPr bwMode="auto">
            <a:xfrm>
              <a:off x="1143000" y="6030913"/>
              <a:ext cx="3200400" cy="369887"/>
            </a:xfrm>
            <a:prstGeom prst="rect">
              <a:avLst/>
            </a:prstGeom>
            <a:solidFill>
              <a:srgbClr val="00FF00"/>
            </a:solidFill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  <a:cs typeface="ＭＳ Ｐゴシック" charset="0"/>
                </a:defRPr>
              </a:lvl1pPr>
              <a:lvl2pPr marL="742950" indent="-285750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2pPr>
              <a:lvl3pPr marL="1143000" indent="-228600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3pPr>
              <a:lvl4pPr marL="1600200" indent="-228600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4pPr>
              <a:lvl5pPr marL="2057400" indent="-228600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9pPr>
            </a:lstStyle>
            <a:p>
              <a:pPr algn="ctr" eaLnBrk="1" hangingPunct="1"/>
              <a:r>
                <a:rPr lang="pl-PL" sz="1800" b="1"/>
                <a:t>wypis / próba wysiłkowa</a:t>
              </a:r>
            </a:p>
          </p:txBody>
        </p:sp>
        <p:sp>
          <p:nvSpPr>
            <p:cNvPr id="53257" name="Down Arrow 17"/>
            <p:cNvSpPr>
              <a:spLocks noChangeArrowheads="1"/>
            </p:cNvSpPr>
            <p:nvPr/>
          </p:nvSpPr>
          <p:spPr bwMode="auto">
            <a:xfrm>
              <a:off x="2667000" y="5105462"/>
              <a:ext cx="228600" cy="838160"/>
            </a:xfrm>
            <a:prstGeom prst="downArrow">
              <a:avLst>
                <a:gd name="adj1" fmla="val 50000"/>
                <a:gd name="adj2" fmla="val 49990"/>
              </a:avLst>
            </a:prstGeom>
            <a:solidFill>
              <a:srgbClr val="00FF00"/>
            </a:solidFill>
            <a:ln w="9525">
              <a:solidFill>
                <a:srgbClr val="3366FF"/>
              </a:solidFill>
              <a:miter lim="800000"/>
              <a:headEnd/>
              <a:tailEnd/>
            </a:ln>
            <a:effectLst>
              <a:outerShdw dist="38100" dir="5400000" rotWithShape="0">
                <a:srgbClr val="808080">
                  <a:alpha val="34998"/>
                </a:srgbClr>
              </a:outerShdw>
            </a:effectLst>
          </p:spPr>
          <p:txBody>
            <a:bodyPr anchor="ctr"/>
            <a:lstStyle/>
            <a:p>
              <a:pPr algn="ctr"/>
              <a:endParaRPr lang="pl-PL">
                <a:solidFill>
                  <a:srgbClr val="FFFFFF"/>
                </a:solidFill>
                <a:latin typeface="Lucida Sans Unicode" charset="0"/>
              </a:endParaRPr>
            </a:p>
          </p:txBody>
        </p:sp>
        <p:sp>
          <p:nvSpPr>
            <p:cNvPr id="53258" name="Down Arrow 19"/>
            <p:cNvSpPr>
              <a:spLocks noChangeArrowheads="1"/>
            </p:cNvSpPr>
            <p:nvPr/>
          </p:nvSpPr>
          <p:spPr bwMode="auto">
            <a:xfrm>
              <a:off x="4724400" y="3962518"/>
              <a:ext cx="228600" cy="1981104"/>
            </a:xfrm>
            <a:prstGeom prst="downArrow">
              <a:avLst>
                <a:gd name="adj1" fmla="val 50000"/>
                <a:gd name="adj2" fmla="val 49991"/>
              </a:avLst>
            </a:prstGeom>
            <a:solidFill>
              <a:srgbClr val="FF0000"/>
            </a:solidFill>
            <a:ln w="9525">
              <a:solidFill>
                <a:srgbClr val="FF0000"/>
              </a:solidFill>
              <a:miter lim="800000"/>
              <a:headEnd/>
              <a:tailEnd/>
            </a:ln>
            <a:effectLst>
              <a:outerShdw dist="38100" dir="5400000" rotWithShape="0">
                <a:srgbClr val="808080">
                  <a:alpha val="34998"/>
                </a:srgbClr>
              </a:outerShdw>
            </a:effectLst>
          </p:spPr>
          <p:txBody>
            <a:bodyPr anchor="ctr"/>
            <a:lstStyle/>
            <a:p>
              <a:pPr algn="ctr"/>
              <a:endParaRPr lang="pl-PL">
                <a:solidFill>
                  <a:srgbClr val="FFFFFF"/>
                </a:solidFill>
                <a:latin typeface="Lucida Sans Unicode" charset="0"/>
              </a:endParaRPr>
            </a:p>
          </p:txBody>
        </p:sp>
        <p:sp>
          <p:nvSpPr>
            <p:cNvPr id="53259" name="Down Arrow 20"/>
            <p:cNvSpPr>
              <a:spLocks noChangeArrowheads="1"/>
            </p:cNvSpPr>
            <p:nvPr/>
          </p:nvSpPr>
          <p:spPr bwMode="auto">
            <a:xfrm>
              <a:off x="7620000" y="1219450"/>
              <a:ext cx="228600" cy="4724172"/>
            </a:xfrm>
            <a:prstGeom prst="downArrow">
              <a:avLst>
                <a:gd name="adj1" fmla="val 50000"/>
                <a:gd name="adj2" fmla="val 50038"/>
              </a:avLst>
            </a:prstGeom>
            <a:solidFill>
              <a:srgbClr val="FF0000"/>
            </a:solidFill>
            <a:ln w="9525">
              <a:solidFill>
                <a:srgbClr val="FF0000"/>
              </a:solidFill>
              <a:miter lim="800000"/>
              <a:headEnd/>
              <a:tailEnd/>
            </a:ln>
            <a:effectLst>
              <a:outerShdw dist="38100" dir="5400000" rotWithShape="0">
                <a:srgbClr val="808080">
                  <a:alpha val="34998"/>
                </a:srgbClr>
              </a:outerShdw>
            </a:effectLst>
          </p:spPr>
          <p:txBody>
            <a:bodyPr anchor="ctr"/>
            <a:lstStyle/>
            <a:p>
              <a:pPr algn="ctr"/>
              <a:endParaRPr lang="pl-PL">
                <a:solidFill>
                  <a:srgbClr val="FFFFFF"/>
                </a:solidFill>
                <a:latin typeface="Lucida Sans Unicode" charset="0"/>
              </a:endParaRPr>
            </a:p>
          </p:txBody>
        </p:sp>
        <p:sp>
          <p:nvSpPr>
            <p:cNvPr id="23" name="TextBox 22"/>
            <p:cNvSpPr txBox="1"/>
            <p:nvPr/>
          </p:nvSpPr>
          <p:spPr>
            <a:xfrm>
              <a:off x="838200" y="1524235"/>
              <a:ext cx="990600" cy="307960"/>
            </a:xfrm>
            <a:prstGeom prst="rect">
              <a:avLst/>
            </a:prstGeom>
            <a:solidFill>
              <a:srgbClr val="000090"/>
            </a:solidFill>
          </p:spPr>
          <p:txBody>
            <a:bodyPr>
              <a:spAutoFit/>
            </a:bodyPr>
            <a:lstStyle>
              <a:lvl1pPr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  <a:cs typeface="ＭＳ Ｐゴシック" charset="0"/>
                </a:defRPr>
              </a:lvl1pPr>
              <a:lvl2pPr marL="37931725" indent="-37474525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2pPr>
              <a:lvl3pPr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3pPr>
              <a:lvl4pPr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4pPr>
              <a:lvl5pPr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5pPr>
              <a:lvl6pPr marL="4572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6pPr>
              <a:lvl7pPr marL="9144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7pPr>
              <a:lvl8pPr marL="1371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8pPr>
              <a:lvl9pPr marL="18288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9pPr>
            </a:lstStyle>
            <a:p>
              <a:pPr algn="r" eaLnBrk="1" hangingPunct="1">
                <a:defRPr/>
              </a:pPr>
              <a:r>
                <a:rPr lang="pl-PL" sz="1400" b="1">
                  <a:solidFill>
                    <a:schemeClr val="bg1"/>
                  </a:solidFill>
                  <a:effectLst>
                    <a:outerShdw blurRad="38100" dist="38100" dir="2700000" algn="tl">
                      <a:srgbClr val="000000"/>
                    </a:outerShdw>
                  </a:effectLst>
                </a:rPr>
                <a:t>ból &gt;6 h</a:t>
              </a:r>
            </a:p>
          </p:txBody>
        </p:sp>
        <p:sp>
          <p:nvSpPr>
            <p:cNvPr id="24" name="TextBox 23"/>
            <p:cNvSpPr txBox="1"/>
            <p:nvPr/>
          </p:nvSpPr>
          <p:spPr>
            <a:xfrm>
              <a:off x="914400" y="743223"/>
              <a:ext cx="2590800" cy="400031"/>
            </a:xfrm>
            <a:prstGeom prst="rect">
              <a:avLst/>
            </a:prstGeom>
            <a:solidFill>
              <a:srgbClr val="000090"/>
            </a:solidFill>
          </p:spPr>
          <p:txBody>
            <a:bodyPr>
              <a:spAutoFit/>
            </a:bodyPr>
            <a:lstStyle>
              <a:lvl1pPr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  <a:cs typeface="ＭＳ Ｐゴシック" charset="0"/>
                </a:defRPr>
              </a:lvl1pPr>
              <a:lvl2pPr marL="37931725" indent="-37474525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2pPr>
              <a:lvl3pPr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3pPr>
              <a:lvl4pPr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4pPr>
              <a:lvl5pPr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5pPr>
              <a:lvl6pPr marL="4572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6pPr>
              <a:lvl7pPr marL="9144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7pPr>
              <a:lvl8pPr marL="1371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8pPr>
              <a:lvl9pPr marL="18288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9pPr>
            </a:lstStyle>
            <a:p>
              <a:pPr algn="ctr" eaLnBrk="1" hangingPunct="1">
                <a:defRPr/>
              </a:pPr>
              <a:r>
                <a:rPr lang="pl-PL" sz="2000" b="1">
                  <a:solidFill>
                    <a:srgbClr val="FFFFFF"/>
                  </a:solidFill>
                  <a:effectLst>
                    <a:outerShdw blurRad="38100" dist="38100" dir="2700000" algn="tl">
                      <a:srgbClr val="000000"/>
                    </a:outerShdw>
                  </a:effectLst>
                </a:rPr>
                <a:t>hscTn &lt;99. centyla</a:t>
              </a:r>
            </a:p>
          </p:txBody>
        </p:sp>
        <p:sp>
          <p:nvSpPr>
            <p:cNvPr id="25" name="TextBox 24"/>
            <p:cNvSpPr txBox="1"/>
            <p:nvPr/>
          </p:nvSpPr>
          <p:spPr>
            <a:xfrm>
              <a:off x="6248400" y="743223"/>
              <a:ext cx="2590800" cy="400031"/>
            </a:xfrm>
            <a:prstGeom prst="rect">
              <a:avLst/>
            </a:prstGeom>
            <a:solidFill>
              <a:srgbClr val="000090"/>
            </a:solidFill>
          </p:spPr>
          <p:txBody>
            <a:bodyPr>
              <a:spAutoFit/>
            </a:bodyPr>
            <a:lstStyle>
              <a:lvl1pPr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  <a:cs typeface="ＭＳ Ｐゴシック" charset="0"/>
                </a:defRPr>
              </a:lvl1pPr>
              <a:lvl2pPr marL="37931725" indent="-37474525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2pPr>
              <a:lvl3pPr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3pPr>
              <a:lvl4pPr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4pPr>
              <a:lvl5pPr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5pPr>
              <a:lvl6pPr marL="4572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6pPr>
              <a:lvl7pPr marL="9144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7pPr>
              <a:lvl8pPr marL="1371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8pPr>
              <a:lvl9pPr marL="18288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9pPr>
            </a:lstStyle>
            <a:p>
              <a:pPr algn="ctr" eaLnBrk="1" hangingPunct="1">
                <a:defRPr/>
              </a:pPr>
              <a:r>
                <a:rPr lang="pl-PL" sz="2000" b="1">
                  <a:solidFill>
                    <a:srgbClr val="FFFFFF"/>
                  </a:solidFill>
                  <a:effectLst>
                    <a:outerShdw blurRad="38100" dist="38100" dir="2700000" algn="tl">
                      <a:srgbClr val="000000"/>
                    </a:outerShdw>
                  </a:effectLst>
                </a:rPr>
                <a:t>hscTn &gt;99. centyla</a:t>
              </a:r>
            </a:p>
          </p:txBody>
        </p:sp>
        <p:sp>
          <p:nvSpPr>
            <p:cNvPr id="26" name="TextBox 25"/>
            <p:cNvSpPr txBox="1"/>
            <p:nvPr/>
          </p:nvSpPr>
          <p:spPr>
            <a:xfrm>
              <a:off x="2286000" y="1521060"/>
              <a:ext cx="990600" cy="307960"/>
            </a:xfrm>
            <a:prstGeom prst="rect">
              <a:avLst/>
            </a:prstGeom>
            <a:solidFill>
              <a:srgbClr val="000090"/>
            </a:solidFill>
          </p:spPr>
          <p:txBody>
            <a:bodyPr>
              <a:spAutoFit/>
            </a:bodyPr>
            <a:lstStyle>
              <a:lvl1pPr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  <a:cs typeface="ＭＳ Ｐゴシック" charset="0"/>
                </a:defRPr>
              </a:lvl1pPr>
              <a:lvl2pPr marL="37931725" indent="-37474525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2pPr>
              <a:lvl3pPr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3pPr>
              <a:lvl4pPr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4pPr>
              <a:lvl5pPr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5pPr>
              <a:lvl6pPr marL="4572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6pPr>
              <a:lvl7pPr marL="9144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7pPr>
              <a:lvl8pPr marL="1371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8pPr>
              <a:lvl9pPr marL="18288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9pPr>
            </a:lstStyle>
            <a:p>
              <a:pPr algn="r" eaLnBrk="1" hangingPunct="1">
                <a:defRPr/>
              </a:pPr>
              <a:r>
                <a:rPr lang="pl-PL" sz="1400" b="1">
                  <a:solidFill>
                    <a:schemeClr val="bg1"/>
                  </a:solidFill>
                  <a:effectLst>
                    <a:outerShdw blurRad="38100" dist="38100" dir="2700000" algn="tl">
                      <a:srgbClr val="000000"/>
                    </a:outerShdw>
                  </a:effectLst>
                </a:rPr>
                <a:t>ból &lt;6 h</a:t>
              </a:r>
            </a:p>
          </p:txBody>
        </p:sp>
        <p:sp>
          <p:nvSpPr>
            <p:cNvPr id="27" name="TextBox 26"/>
            <p:cNvSpPr txBox="1"/>
            <p:nvPr/>
          </p:nvSpPr>
          <p:spPr>
            <a:xfrm>
              <a:off x="2286000" y="2210002"/>
              <a:ext cx="5181600" cy="400031"/>
            </a:xfrm>
            <a:prstGeom prst="rect">
              <a:avLst/>
            </a:prstGeom>
            <a:solidFill>
              <a:srgbClr val="000090"/>
            </a:solidFill>
          </p:spPr>
          <p:txBody>
            <a:bodyPr>
              <a:spAutoFit/>
            </a:bodyPr>
            <a:lstStyle>
              <a:lvl1pPr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  <a:cs typeface="ＭＳ Ｐゴシック" charset="0"/>
                </a:defRPr>
              </a:lvl1pPr>
              <a:lvl2pPr marL="37931725" indent="-37474525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2pPr>
              <a:lvl3pPr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3pPr>
              <a:lvl4pPr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4pPr>
              <a:lvl5pPr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5pPr>
              <a:lvl6pPr marL="4572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6pPr>
              <a:lvl7pPr marL="9144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7pPr>
              <a:lvl8pPr marL="1371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8pPr>
              <a:lvl9pPr marL="18288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9pPr>
            </a:lstStyle>
            <a:p>
              <a:pPr algn="ctr" eaLnBrk="1" hangingPunct="1">
                <a:defRPr/>
              </a:pPr>
              <a:r>
                <a:rPr lang="pl-PL" sz="2000" b="1">
                  <a:solidFill>
                    <a:srgbClr val="FFFFFF"/>
                  </a:solidFill>
                  <a:effectLst>
                    <a:outerShdw blurRad="38100" dist="38100" dir="2700000" algn="tl">
                      <a:srgbClr val="000000"/>
                    </a:outerShdw>
                  </a:effectLst>
                </a:rPr>
                <a:t>oznaczenie hscTn po 3 h</a:t>
              </a:r>
            </a:p>
          </p:txBody>
        </p:sp>
        <p:sp>
          <p:nvSpPr>
            <p:cNvPr id="28" name="TextBox 16"/>
            <p:cNvSpPr txBox="1">
              <a:spLocks noChangeArrowheads="1"/>
            </p:cNvSpPr>
            <p:nvPr/>
          </p:nvSpPr>
          <p:spPr bwMode="auto">
            <a:xfrm>
              <a:off x="4648200" y="6019818"/>
              <a:ext cx="3200400" cy="369869"/>
            </a:xfrm>
            <a:prstGeom prst="rect">
              <a:avLst/>
            </a:prstGeom>
            <a:solidFill>
              <a:srgbClr val="FF0000"/>
            </a:solidFill>
            <a:ln w="9525">
              <a:noFill/>
              <a:miter lim="800000"/>
              <a:headEnd/>
              <a:tailEnd/>
            </a:ln>
          </p:spPr>
          <p:txBody>
            <a:bodyPr>
              <a:spAutoFit/>
            </a:bodyPr>
            <a:lstStyle>
              <a:lvl1pPr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  <a:cs typeface="ＭＳ Ｐゴシック" charset="0"/>
                </a:defRPr>
              </a:lvl1pPr>
              <a:lvl2pPr marL="37931725" indent="-37474525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2pPr>
              <a:lvl3pPr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3pPr>
              <a:lvl4pPr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4pPr>
              <a:lvl5pPr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5pPr>
              <a:lvl6pPr marL="4572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6pPr>
              <a:lvl7pPr marL="9144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7pPr>
              <a:lvl8pPr marL="1371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8pPr>
              <a:lvl9pPr marL="18288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9pPr>
            </a:lstStyle>
            <a:p>
              <a:pPr algn="ctr" eaLnBrk="1" hangingPunct="1">
                <a:defRPr/>
              </a:pPr>
              <a:r>
                <a:rPr lang="pl-PL" sz="1800" b="1">
                  <a:solidFill>
                    <a:schemeClr val="bg1"/>
                  </a:solidFill>
                  <a:effectLst>
                    <a:outerShdw blurRad="38100" dist="38100" dir="2700000" algn="tl">
                      <a:srgbClr val="000000"/>
                    </a:outerShdw>
                  </a:effectLst>
                </a:rPr>
                <a:t>postępowanie inwazyjne</a:t>
              </a:r>
            </a:p>
          </p:txBody>
        </p:sp>
        <p:sp>
          <p:nvSpPr>
            <p:cNvPr id="29" name="TextBox 28"/>
            <p:cNvSpPr txBox="1"/>
            <p:nvPr/>
          </p:nvSpPr>
          <p:spPr>
            <a:xfrm>
              <a:off x="7848600" y="3211513"/>
              <a:ext cx="2438400" cy="369332"/>
            </a:xfrm>
            <a:prstGeom prst="rect">
              <a:avLst/>
            </a:prstGeom>
            <a:noFill/>
            <a:scene3d>
              <a:camera prst="orthographicFront">
                <a:rot lat="5400000" lon="0" rev="0"/>
              </a:camera>
              <a:lightRig rig="threePt" dir="t"/>
            </a:scene3d>
          </p:spPr>
          <p:txBody>
            <a:bodyPr>
              <a:spAutoFit/>
            </a:bodyPr>
            <a:lstStyle/>
            <a:p>
              <a:pPr>
                <a:defRPr/>
              </a:pPr>
              <a:r>
                <a:rPr lang="pl-PL" dirty="0">
                  <a:latin typeface="Arial" pitchFamily="-110" charset="0"/>
                  <a:ea typeface="ＭＳ Ｐゴシック" pitchFamily="-110" charset="-128"/>
                  <a:cs typeface="ＭＳ Ｐゴシック" pitchFamily="-110" charset="-128"/>
                </a:rPr>
                <a:t>NJHG</a:t>
              </a:r>
            </a:p>
          </p:txBody>
        </p:sp>
        <p:sp>
          <p:nvSpPr>
            <p:cNvPr id="53267" name="TextBox 29"/>
            <p:cNvSpPr txBox="1">
              <a:spLocks noChangeArrowheads="1"/>
            </p:cNvSpPr>
            <p:nvPr/>
          </p:nvSpPr>
          <p:spPr bwMode="auto">
            <a:xfrm rot="-5400000">
              <a:off x="6021289" y="3351311"/>
              <a:ext cx="3962400" cy="307777"/>
            </a:xfrm>
            <a:prstGeom prst="rect">
              <a:avLst/>
            </a:prstGeom>
            <a:solidFill>
              <a:srgbClr val="FFFF00"/>
            </a:solidFill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  <a:cs typeface="ＭＳ Ｐゴシック" charset="0"/>
                </a:defRPr>
              </a:lvl1pPr>
              <a:lvl2pPr marL="742950" indent="-285750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2pPr>
              <a:lvl3pPr marL="1143000" indent="-228600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3pPr>
              <a:lvl4pPr marL="1600200" indent="-228600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4pPr>
              <a:lvl5pPr marL="2057400" indent="-228600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9pPr>
            </a:lstStyle>
            <a:p>
              <a:pPr eaLnBrk="1" hangingPunct="1"/>
              <a:r>
                <a:rPr lang="pl-PL" sz="1400" b="1"/>
                <a:t>Znacznie zwiększona cTn + objawy kliniczne</a:t>
              </a:r>
            </a:p>
          </p:txBody>
        </p:sp>
        <p:sp>
          <p:nvSpPr>
            <p:cNvPr id="53268" name="TextBox 30"/>
            <p:cNvSpPr txBox="1">
              <a:spLocks noChangeArrowheads="1"/>
            </p:cNvSpPr>
            <p:nvPr/>
          </p:nvSpPr>
          <p:spPr bwMode="auto">
            <a:xfrm>
              <a:off x="6248400" y="3200400"/>
              <a:ext cx="1295400" cy="646331"/>
            </a:xfrm>
            <a:prstGeom prst="rect">
              <a:avLst/>
            </a:prstGeom>
            <a:solidFill>
              <a:srgbClr val="00FFFF"/>
            </a:solidFill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  <a:cs typeface="ＭＳ Ｐゴシック" charset="0"/>
                </a:defRPr>
              </a:lvl1pPr>
              <a:lvl2pPr marL="742950" indent="-285750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2pPr>
              <a:lvl3pPr marL="1143000" indent="-228600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3pPr>
              <a:lvl4pPr marL="1600200" indent="-228600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4pPr>
              <a:lvl5pPr marL="2057400" indent="-228600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9pPr>
            </a:lstStyle>
            <a:p>
              <a:pPr algn="ctr" eaLnBrk="1" hangingPunct="1"/>
              <a:r>
                <a:rPr lang="pl-PL" sz="1800" b="1">
                  <a:solidFill>
                    <a:srgbClr val="000000"/>
                  </a:solidFill>
                </a:rPr>
                <a:t>hscTn bez zmian</a:t>
              </a:r>
            </a:p>
          </p:txBody>
        </p:sp>
        <p:sp>
          <p:nvSpPr>
            <p:cNvPr id="53269" name="TextBox 31"/>
            <p:cNvSpPr txBox="1">
              <a:spLocks noChangeArrowheads="1"/>
            </p:cNvSpPr>
            <p:nvPr/>
          </p:nvSpPr>
          <p:spPr bwMode="auto">
            <a:xfrm>
              <a:off x="2209800" y="3200400"/>
              <a:ext cx="1295400" cy="646331"/>
            </a:xfrm>
            <a:prstGeom prst="rect">
              <a:avLst/>
            </a:prstGeom>
            <a:solidFill>
              <a:srgbClr val="00FFFF"/>
            </a:solidFill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  <a:cs typeface="ＭＳ Ｐゴシック" charset="0"/>
                </a:defRPr>
              </a:lvl1pPr>
              <a:lvl2pPr marL="742950" indent="-285750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2pPr>
              <a:lvl3pPr marL="1143000" indent="-228600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3pPr>
              <a:lvl4pPr marL="1600200" indent="-228600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4pPr>
              <a:lvl5pPr marL="2057400" indent="-228600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9pPr>
            </a:lstStyle>
            <a:p>
              <a:pPr algn="ctr" eaLnBrk="1" hangingPunct="1"/>
              <a:r>
                <a:rPr lang="pl-PL" sz="1800" b="1">
                  <a:solidFill>
                    <a:srgbClr val="000000"/>
                  </a:solidFill>
                </a:rPr>
                <a:t>hscTn bez zmian</a:t>
              </a:r>
            </a:p>
          </p:txBody>
        </p:sp>
        <p:sp>
          <p:nvSpPr>
            <p:cNvPr id="53270" name="Down Arrow 32"/>
            <p:cNvSpPr>
              <a:spLocks noChangeArrowheads="1"/>
            </p:cNvSpPr>
            <p:nvPr/>
          </p:nvSpPr>
          <p:spPr bwMode="auto">
            <a:xfrm>
              <a:off x="2667000" y="3886321"/>
              <a:ext cx="228600" cy="457178"/>
            </a:xfrm>
            <a:prstGeom prst="downArrow">
              <a:avLst>
                <a:gd name="adj1" fmla="val 50000"/>
                <a:gd name="adj2" fmla="val 49998"/>
              </a:avLst>
            </a:prstGeom>
            <a:solidFill>
              <a:srgbClr val="0000FF"/>
            </a:solidFill>
            <a:ln w="9525">
              <a:solidFill>
                <a:srgbClr val="3366FF"/>
              </a:solidFill>
              <a:miter lim="800000"/>
              <a:headEnd/>
              <a:tailEnd/>
            </a:ln>
            <a:effectLst>
              <a:outerShdw dist="38100" dir="5400000" rotWithShape="0">
                <a:srgbClr val="808080">
                  <a:alpha val="34998"/>
                </a:srgbClr>
              </a:outerShdw>
            </a:effectLst>
          </p:spPr>
          <p:txBody>
            <a:bodyPr anchor="ctr"/>
            <a:lstStyle/>
            <a:p>
              <a:pPr algn="ctr"/>
              <a:endParaRPr lang="pl-PL">
                <a:solidFill>
                  <a:srgbClr val="FFFFFF"/>
                </a:solidFill>
                <a:latin typeface="Lucida Sans Unicode" charset="0"/>
              </a:endParaRPr>
            </a:p>
          </p:txBody>
        </p:sp>
        <p:sp>
          <p:nvSpPr>
            <p:cNvPr id="53271" name="Down Arrow 35"/>
            <p:cNvSpPr>
              <a:spLocks noChangeArrowheads="1"/>
            </p:cNvSpPr>
            <p:nvPr/>
          </p:nvSpPr>
          <p:spPr bwMode="auto">
            <a:xfrm>
              <a:off x="1600200" y="1905217"/>
              <a:ext cx="228600" cy="2438282"/>
            </a:xfrm>
            <a:prstGeom prst="downArrow">
              <a:avLst>
                <a:gd name="adj1" fmla="val 50000"/>
                <a:gd name="adj2" fmla="val 49973"/>
              </a:avLst>
            </a:prstGeom>
            <a:solidFill>
              <a:srgbClr val="0000FF"/>
            </a:solidFill>
            <a:ln w="9525">
              <a:solidFill>
                <a:srgbClr val="3366FF"/>
              </a:solidFill>
              <a:miter lim="800000"/>
              <a:headEnd/>
              <a:tailEnd/>
            </a:ln>
            <a:effectLst>
              <a:outerShdw dist="38100" dir="5400000" rotWithShape="0">
                <a:srgbClr val="808080">
                  <a:alpha val="34998"/>
                </a:srgbClr>
              </a:outerShdw>
            </a:effectLst>
          </p:spPr>
          <p:txBody>
            <a:bodyPr anchor="ctr"/>
            <a:lstStyle/>
            <a:p>
              <a:pPr algn="ctr"/>
              <a:endParaRPr lang="pl-PL">
                <a:solidFill>
                  <a:srgbClr val="FFFFFF"/>
                </a:solidFill>
                <a:latin typeface="Lucida Sans Unicode" charset="0"/>
              </a:endParaRPr>
            </a:p>
          </p:txBody>
        </p:sp>
        <p:sp>
          <p:nvSpPr>
            <p:cNvPr id="53272" name="Down Arrow 36"/>
            <p:cNvSpPr>
              <a:spLocks noChangeArrowheads="1"/>
            </p:cNvSpPr>
            <p:nvPr/>
          </p:nvSpPr>
          <p:spPr bwMode="auto">
            <a:xfrm>
              <a:off x="2819400" y="1905217"/>
              <a:ext cx="228600" cy="228589"/>
            </a:xfrm>
            <a:prstGeom prst="downArrow">
              <a:avLst>
                <a:gd name="adj1" fmla="val 50000"/>
                <a:gd name="adj2" fmla="val 50000"/>
              </a:avLst>
            </a:prstGeom>
            <a:solidFill>
              <a:srgbClr val="0000FF"/>
            </a:solidFill>
            <a:ln w="9525">
              <a:solidFill>
                <a:srgbClr val="3366FF"/>
              </a:solidFill>
              <a:miter lim="800000"/>
              <a:headEnd/>
              <a:tailEnd/>
            </a:ln>
            <a:effectLst>
              <a:outerShdw dist="38100" dir="5400000" rotWithShape="0">
                <a:srgbClr val="808080">
                  <a:alpha val="34998"/>
                </a:srgbClr>
              </a:outerShdw>
            </a:effectLst>
          </p:spPr>
          <p:txBody>
            <a:bodyPr anchor="ctr"/>
            <a:lstStyle/>
            <a:p>
              <a:pPr algn="ctr"/>
              <a:endParaRPr lang="pl-PL">
                <a:solidFill>
                  <a:srgbClr val="FFFFFF"/>
                </a:solidFill>
                <a:latin typeface="Lucida Sans Unicode" charset="0"/>
              </a:endParaRPr>
            </a:p>
          </p:txBody>
        </p:sp>
        <p:sp>
          <p:nvSpPr>
            <p:cNvPr id="53273" name="Down Arrow 37"/>
            <p:cNvSpPr>
              <a:spLocks noChangeArrowheads="1"/>
            </p:cNvSpPr>
            <p:nvPr/>
          </p:nvSpPr>
          <p:spPr bwMode="auto">
            <a:xfrm>
              <a:off x="2819400" y="1219450"/>
              <a:ext cx="228600" cy="228589"/>
            </a:xfrm>
            <a:prstGeom prst="downArrow">
              <a:avLst>
                <a:gd name="adj1" fmla="val 50000"/>
                <a:gd name="adj2" fmla="val 50000"/>
              </a:avLst>
            </a:prstGeom>
            <a:solidFill>
              <a:srgbClr val="0000FF"/>
            </a:solidFill>
            <a:ln w="9525">
              <a:solidFill>
                <a:srgbClr val="3366FF"/>
              </a:solidFill>
              <a:miter lim="800000"/>
              <a:headEnd/>
              <a:tailEnd/>
            </a:ln>
            <a:effectLst>
              <a:outerShdw dist="38100" dir="5400000" rotWithShape="0">
                <a:srgbClr val="808080">
                  <a:alpha val="34998"/>
                </a:srgbClr>
              </a:outerShdw>
            </a:effectLst>
          </p:spPr>
          <p:txBody>
            <a:bodyPr anchor="ctr"/>
            <a:lstStyle/>
            <a:p>
              <a:pPr algn="ctr"/>
              <a:endParaRPr lang="pl-PL">
                <a:solidFill>
                  <a:srgbClr val="FFFFFF"/>
                </a:solidFill>
                <a:latin typeface="Lucida Sans Unicode" charset="0"/>
              </a:endParaRPr>
            </a:p>
          </p:txBody>
        </p:sp>
        <p:sp>
          <p:nvSpPr>
            <p:cNvPr id="53274" name="Down Arrow 38"/>
            <p:cNvSpPr>
              <a:spLocks noChangeArrowheads="1"/>
            </p:cNvSpPr>
            <p:nvPr/>
          </p:nvSpPr>
          <p:spPr bwMode="auto">
            <a:xfrm>
              <a:off x="1295400" y="1219450"/>
              <a:ext cx="228600" cy="228589"/>
            </a:xfrm>
            <a:prstGeom prst="downArrow">
              <a:avLst>
                <a:gd name="adj1" fmla="val 50000"/>
                <a:gd name="adj2" fmla="val 50000"/>
              </a:avLst>
            </a:prstGeom>
            <a:solidFill>
              <a:srgbClr val="0000FF"/>
            </a:solidFill>
            <a:ln w="9525">
              <a:solidFill>
                <a:srgbClr val="3366FF"/>
              </a:solidFill>
              <a:miter lim="800000"/>
              <a:headEnd/>
              <a:tailEnd/>
            </a:ln>
            <a:effectLst>
              <a:outerShdw dist="38100" dir="5400000" rotWithShape="0">
                <a:srgbClr val="808080">
                  <a:alpha val="34998"/>
                </a:srgbClr>
              </a:outerShdw>
            </a:effectLst>
          </p:spPr>
          <p:txBody>
            <a:bodyPr anchor="ctr"/>
            <a:lstStyle/>
            <a:p>
              <a:pPr algn="ctr"/>
              <a:endParaRPr lang="pl-PL">
                <a:solidFill>
                  <a:srgbClr val="FFFFFF"/>
                </a:solidFill>
                <a:latin typeface="Lucida Sans Unicode" charset="0"/>
              </a:endParaRPr>
            </a:p>
          </p:txBody>
        </p:sp>
        <p:sp>
          <p:nvSpPr>
            <p:cNvPr id="53275" name="Down Arrow 39"/>
            <p:cNvSpPr>
              <a:spLocks noChangeArrowheads="1"/>
            </p:cNvSpPr>
            <p:nvPr/>
          </p:nvSpPr>
          <p:spPr bwMode="auto">
            <a:xfrm>
              <a:off x="6781800" y="1219450"/>
              <a:ext cx="228600" cy="914356"/>
            </a:xfrm>
            <a:prstGeom prst="downArrow">
              <a:avLst>
                <a:gd name="adj1" fmla="val 50000"/>
                <a:gd name="adj2" fmla="val 49998"/>
              </a:avLst>
            </a:prstGeom>
            <a:solidFill>
              <a:srgbClr val="FF0000"/>
            </a:solidFill>
            <a:ln w="9525">
              <a:solidFill>
                <a:srgbClr val="FF0000"/>
              </a:solidFill>
              <a:miter lim="800000"/>
              <a:headEnd/>
              <a:tailEnd/>
            </a:ln>
            <a:effectLst>
              <a:outerShdw dist="38100" dir="5400000" rotWithShape="0">
                <a:srgbClr val="808080">
                  <a:alpha val="34998"/>
                </a:srgbClr>
              </a:outerShdw>
            </a:effectLst>
          </p:spPr>
          <p:txBody>
            <a:bodyPr anchor="ctr"/>
            <a:lstStyle/>
            <a:p>
              <a:pPr algn="ctr"/>
              <a:endParaRPr lang="pl-PL">
                <a:solidFill>
                  <a:srgbClr val="FFFFFF"/>
                </a:solidFill>
                <a:latin typeface="Lucida Sans Unicode" charset="0"/>
              </a:endParaRPr>
            </a:p>
          </p:txBody>
        </p:sp>
        <p:sp>
          <p:nvSpPr>
            <p:cNvPr id="53276" name="Down Arrow 40"/>
            <p:cNvSpPr>
              <a:spLocks noChangeArrowheads="1"/>
            </p:cNvSpPr>
            <p:nvPr/>
          </p:nvSpPr>
          <p:spPr bwMode="auto">
            <a:xfrm>
              <a:off x="6781800" y="2667180"/>
              <a:ext cx="228600" cy="457178"/>
            </a:xfrm>
            <a:prstGeom prst="downArrow">
              <a:avLst>
                <a:gd name="adj1" fmla="val 50000"/>
                <a:gd name="adj2" fmla="val 49998"/>
              </a:avLst>
            </a:prstGeom>
            <a:solidFill>
              <a:srgbClr val="FF0000"/>
            </a:solidFill>
            <a:ln w="9525">
              <a:solidFill>
                <a:srgbClr val="FF0000"/>
              </a:solidFill>
              <a:miter lim="800000"/>
              <a:headEnd/>
              <a:tailEnd/>
            </a:ln>
            <a:effectLst>
              <a:outerShdw dist="38100" dir="5400000" rotWithShape="0">
                <a:srgbClr val="808080">
                  <a:alpha val="34998"/>
                </a:srgbClr>
              </a:outerShdw>
            </a:effectLst>
          </p:spPr>
          <p:txBody>
            <a:bodyPr anchor="ctr"/>
            <a:lstStyle/>
            <a:p>
              <a:pPr algn="ctr"/>
              <a:endParaRPr lang="pl-PL">
                <a:solidFill>
                  <a:srgbClr val="FFFFFF"/>
                </a:solidFill>
                <a:latin typeface="Lucida Sans Unicode" charset="0"/>
              </a:endParaRPr>
            </a:p>
          </p:txBody>
        </p:sp>
        <p:sp>
          <p:nvSpPr>
            <p:cNvPr id="53277" name="Down Arrow 41"/>
            <p:cNvSpPr>
              <a:spLocks noChangeArrowheads="1"/>
            </p:cNvSpPr>
            <p:nvPr/>
          </p:nvSpPr>
          <p:spPr bwMode="auto">
            <a:xfrm>
              <a:off x="4724400" y="2667180"/>
              <a:ext cx="228600" cy="457178"/>
            </a:xfrm>
            <a:prstGeom prst="downArrow">
              <a:avLst>
                <a:gd name="adj1" fmla="val 50000"/>
                <a:gd name="adj2" fmla="val 49998"/>
              </a:avLst>
            </a:prstGeom>
            <a:solidFill>
              <a:srgbClr val="FF0000"/>
            </a:solidFill>
            <a:ln w="9525">
              <a:solidFill>
                <a:srgbClr val="FF0000"/>
              </a:solidFill>
              <a:miter lim="800000"/>
              <a:headEnd/>
              <a:tailEnd/>
            </a:ln>
            <a:effectLst>
              <a:outerShdw dist="38100" dir="5400000" rotWithShape="0">
                <a:srgbClr val="808080">
                  <a:alpha val="34998"/>
                </a:srgbClr>
              </a:outerShdw>
            </a:effectLst>
          </p:spPr>
          <p:txBody>
            <a:bodyPr anchor="ctr"/>
            <a:lstStyle/>
            <a:p>
              <a:pPr algn="ctr"/>
              <a:endParaRPr lang="pl-PL">
                <a:solidFill>
                  <a:srgbClr val="FFFFFF"/>
                </a:solidFill>
                <a:latin typeface="Lucida Sans Unicode" charset="0"/>
              </a:endParaRPr>
            </a:p>
          </p:txBody>
        </p:sp>
        <p:sp>
          <p:nvSpPr>
            <p:cNvPr id="53278" name="Down Arrow 42"/>
            <p:cNvSpPr>
              <a:spLocks noChangeArrowheads="1"/>
            </p:cNvSpPr>
            <p:nvPr/>
          </p:nvSpPr>
          <p:spPr bwMode="auto">
            <a:xfrm>
              <a:off x="6781800" y="3886321"/>
              <a:ext cx="228600" cy="457178"/>
            </a:xfrm>
            <a:prstGeom prst="downArrow">
              <a:avLst>
                <a:gd name="adj1" fmla="val 50000"/>
                <a:gd name="adj2" fmla="val 49998"/>
              </a:avLst>
            </a:prstGeom>
            <a:solidFill>
              <a:srgbClr val="0000FF"/>
            </a:solidFill>
            <a:ln w="9525">
              <a:solidFill>
                <a:srgbClr val="3366FF"/>
              </a:solidFill>
              <a:miter lim="800000"/>
              <a:headEnd/>
              <a:tailEnd/>
            </a:ln>
            <a:effectLst>
              <a:outerShdw dist="38100" dir="5400000" rotWithShape="0">
                <a:srgbClr val="808080">
                  <a:alpha val="34998"/>
                </a:srgbClr>
              </a:outerShdw>
            </a:effectLst>
          </p:spPr>
          <p:txBody>
            <a:bodyPr anchor="ctr"/>
            <a:lstStyle/>
            <a:p>
              <a:pPr algn="ctr"/>
              <a:endParaRPr lang="pl-PL">
                <a:solidFill>
                  <a:srgbClr val="FFFFFF"/>
                </a:solidFill>
                <a:latin typeface="Lucida Sans Unicode" charset="0"/>
              </a:endParaRPr>
            </a:p>
          </p:txBody>
        </p:sp>
        <p:sp>
          <p:nvSpPr>
            <p:cNvPr id="53279" name="Down Arrow 43"/>
            <p:cNvSpPr>
              <a:spLocks noChangeArrowheads="1"/>
            </p:cNvSpPr>
            <p:nvPr/>
          </p:nvSpPr>
          <p:spPr bwMode="auto">
            <a:xfrm>
              <a:off x="2667000" y="2667180"/>
              <a:ext cx="228600" cy="457178"/>
            </a:xfrm>
            <a:prstGeom prst="downArrow">
              <a:avLst>
                <a:gd name="adj1" fmla="val 50000"/>
                <a:gd name="adj2" fmla="val 49998"/>
              </a:avLst>
            </a:prstGeom>
            <a:solidFill>
              <a:srgbClr val="0000FF"/>
            </a:solidFill>
            <a:ln w="9525">
              <a:solidFill>
                <a:srgbClr val="3366FF"/>
              </a:solidFill>
              <a:miter lim="800000"/>
              <a:headEnd/>
              <a:tailEnd/>
            </a:ln>
            <a:effectLst>
              <a:outerShdw dist="38100" dir="5400000" rotWithShape="0">
                <a:srgbClr val="808080">
                  <a:alpha val="34998"/>
                </a:srgbClr>
              </a:outerShdw>
            </a:effectLst>
          </p:spPr>
          <p:txBody>
            <a:bodyPr anchor="ctr"/>
            <a:lstStyle/>
            <a:p>
              <a:pPr algn="ctr"/>
              <a:endParaRPr lang="pl-PL">
                <a:solidFill>
                  <a:srgbClr val="FFFFFF"/>
                </a:solidFill>
                <a:latin typeface="Lucida Sans Unicode" charset="0"/>
              </a:endParaRPr>
            </a:p>
          </p:txBody>
        </p:sp>
      </p:grpSp>
      <p:sp>
        <p:nvSpPr>
          <p:cNvPr id="53250" name="TextBox 46"/>
          <p:cNvSpPr txBox="1">
            <a:spLocks noChangeArrowheads="1"/>
          </p:cNvSpPr>
          <p:nvPr/>
        </p:nvSpPr>
        <p:spPr bwMode="auto">
          <a:xfrm>
            <a:off x="63500" y="6477000"/>
            <a:ext cx="2286000" cy="338138"/>
          </a:xfrm>
          <a:prstGeom prst="rect">
            <a:avLst/>
          </a:prstGeom>
          <a:solidFill>
            <a:srgbClr val="00FFFF"/>
          </a:solidFill>
          <a:ln>
            <a:noFill/>
          </a:ln>
          <a:extLs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/>
            <a:r>
              <a:rPr lang="pl-PL" sz="1600"/>
              <a:t>*Zależnie od metody</a:t>
            </a:r>
          </a:p>
        </p:txBody>
      </p:sp>
      <p:sp>
        <p:nvSpPr>
          <p:cNvPr id="53251" name="TextBox 45"/>
          <p:cNvSpPr txBox="1">
            <a:spLocks noChangeArrowheads="1"/>
          </p:cNvSpPr>
          <p:nvPr/>
        </p:nvSpPr>
        <p:spPr bwMode="auto">
          <a:xfrm>
            <a:off x="3886200" y="6477000"/>
            <a:ext cx="52578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algn="r" eaLnBrk="1" hangingPunct="1"/>
            <a:r>
              <a:rPr lang="pl-PL" sz="1800" b="1"/>
              <a:t>3h algorytm wykluczania AMI, ESC 2015</a:t>
            </a:r>
          </a:p>
        </p:txBody>
      </p:sp>
    </p:spTree>
    <p:extLst>
      <p:ext uri="{BB962C8B-B14F-4D97-AF65-F5344CB8AC3E}">
        <p14:creationId xmlns:p14="http://schemas.microsoft.com/office/powerpoint/2010/main" val="60956456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54273" name="Group 3"/>
          <p:cNvGrpSpPr>
            <a:grpSpLocks/>
          </p:cNvGrpSpPr>
          <p:nvPr/>
        </p:nvGrpSpPr>
        <p:grpSpPr bwMode="auto">
          <a:xfrm>
            <a:off x="114300" y="66675"/>
            <a:ext cx="8804275" cy="6678613"/>
            <a:chOff x="114300" y="66675"/>
            <a:chExt cx="8803978" cy="6678673"/>
          </a:xfrm>
        </p:grpSpPr>
        <p:grpSp>
          <p:nvGrpSpPr>
            <p:cNvPr id="54286" name="Group 11"/>
            <p:cNvGrpSpPr>
              <a:grpSpLocks/>
            </p:cNvGrpSpPr>
            <p:nvPr/>
          </p:nvGrpSpPr>
          <p:grpSpPr bwMode="auto">
            <a:xfrm>
              <a:off x="279400" y="66675"/>
              <a:ext cx="8638878" cy="6184303"/>
              <a:chOff x="279400" y="269875"/>
              <a:chExt cx="8638878" cy="6184303"/>
            </a:xfrm>
          </p:grpSpPr>
          <p:pic>
            <p:nvPicPr>
              <p:cNvPr id="54288" name="Picture 1"/>
              <p:cNvPicPr>
                <a:picLocks noChangeAspect="1"/>
              </p:cNvPicPr>
              <p:nvPr/>
            </p:nvPicPr>
            <p:blipFill>
              <a:blip r:embed="rId2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79400" y="269875"/>
                <a:ext cx="8638878" cy="61843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=""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=""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54289" name="TextBox 1"/>
              <p:cNvSpPr txBox="1">
                <a:spLocks noChangeArrowheads="1"/>
              </p:cNvSpPr>
              <p:nvPr/>
            </p:nvSpPr>
            <p:spPr bwMode="auto">
              <a:xfrm>
                <a:off x="2654300" y="592666"/>
                <a:ext cx="3873500" cy="492443"/>
              </a:xfrm>
              <a:prstGeom prst="rect">
                <a:avLst/>
              </a:prstGeom>
              <a:solidFill>
                <a:srgbClr val="000090"/>
              </a:solidFill>
              <a:ln>
                <a:noFill/>
              </a:ln>
              <a:extLst>
                <a:ext uri="{91240B29-F687-4f45-9708-019B960494DF}">
                  <a14:hiddenLine xmlns=""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>
                <a:spAutoFit/>
              </a:bodyPr>
              <a:lstStyle>
                <a:lvl1pPr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  <a:cs typeface="ＭＳ Ｐゴシック" charset="0"/>
                  </a:defRPr>
                </a:lvl1pPr>
                <a:lvl2pPr marL="742950" indent="-285750"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2pPr>
                <a:lvl3pPr marL="1143000" indent="-228600"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3pPr>
                <a:lvl4pPr marL="1600200" indent="-228600"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4pPr>
                <a:lvl5pPr marL="2057400" indent="-228600"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9pPr>
              </a:lstStyle>
              <a:p>
                <a:pPr algn="ctr" eaLnBrk="1" hangingPunct="1"/>
                <a:r>
                  <a:rPr lang="en-US" sz="2600" b="1">
                    <a:solidFill>
                      <a:schemeClr val="bg1"/>
                    </a:solidFill>
                  </a:rPr>
                  <a:t>Podejrzenie  NSTEMI</a:t>
                </a:r>
              </a:p>
            </p:txBody>
          </p:sp>
          <p:sp>
            <p:nvSpPr>
              <p:cNvPr id="54290" name="TextBox 4"/>
              <p:cNvSpPr txBox="1">
                <a:spLocks noChangeArrowheads="1"/>
              </p:cNvSpPr>
              <p:nvPr/>
            </p:nvSpPr>
            <p:spPr bwMode="auto">
              <a:xfrm>
                <a:off x="508000" y="1854184"/>
                <a:ext cx="3488267" cy="1015663"/>
              </a:xfrm>
              <a:prstGeom prst="rect">
                <a:avLst/>
              </a:prstGeom>
              <a:solidFill>
                <a:schemeClr val="bg1"/>
              </a:solidFill>
              <a:ln w="41275">
                <a:solidFill>
                  <a:srgbClr val="000090"/>
                </a:solidFill>
                <a:miter lim="800000"/>
                <a:headEnd/>
                <a:tailEnd/>
              </a:ln>
            </p:spPr>
            <p:txBody>
              <a:bodyPr>
                <a:spAutoFit/>
              </a:bodyPr>
              <a:lstStyle>
                <a:lvl1pPr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  <a:cs typeface="ＭＳ Ｐゴシック" charset="0"/>
                  </a:defRPr>
                </a:lvl1pPr>
                <a:lvl2pPr marL="742950" indent="-285750"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2pPr>
                <a:lvl3pPr marL="1143000" indent="-228600"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3pPr>
                <a:lvl4pPr marL="1600200" indent="-228600"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4pPr>
                <a:lvl5pPr marL="2057400" indent="-228600"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9pPr>
              </a:lstStyle>
              <a:p>
                <a:pPr eaLnBrk="1" hangingPunct="1"/>
                <a:r>
                  <a:rPr lang="en-US" sz="2000" b="1">
                    <a:solidFill>
                      <a:srgbClr val="000090"/>
                    </a:solidFill>
                  </a:rPr>
                  <a:t>           0h  &lt;B ng/ll</a:t>
                </a:r>
              </a:p>
              <a:p>
                <a:pPr eaLnBrk="1" hangingPunct="1"/>
                <a:r>
                  <a:rPr lang="en-US" sz="2000" b="1">
                    <a:solidFill>
                      <a:srgbClr val="000090"/>
                    </a:solidFill>
                  </a:rPr>
                  <a:t>          0h  &lt;A ng/l  i/lub   </a:t>
                </a:r>
              </a:p>
              <a:p>
                <a:pPr eaLnBrk="1" hangingPunct="1"/>
                <a:r>
                  <a:rPr lang="en-US" sz="2000" b="1">
                    <a:solidFill>
                      <a:srgbClr val="000090"/>
                    </a:solidFill>
                  </a:rPr>
                  <a:t>         Δ0-1h &lt;C ng/l</a:t>
                </a:r>
              </a:p>
            </p:txBody>
          </p:sp>
          <p:sp>
            <p:nvSpPr>
              <p:cNvPr id="54291" name="TextBox 5"/>
              <p:cNvSpPr txBox="1">
                <a:spLocks noChangeArrowheads="1"/>
              </p:cNvSpPr>
              <p:nvPr/>
            </p:nvSpPr>
            <p:spPr bwMode="auto">
              <a:xfrm>
                <a:off x="4097872" y="1871112"/>
                <a:ext cx="1938862" cy="1015663"/>
              </a:xfrm>
              <a:prstGeom prst="rect">
                <a:avLst/>
              </a:prstGeom>
              <a:solidFill>
                <a:schemeClr val="bg1"/>
              </a:solidFill>
              <a:ln w="41275">
                <a:solidFill>
                  <a:srgbClr val="000090"/>
                </a:solidFill>
                <a:miter lim="800000"/>
                <a:headEnd/>
                <a:tailEnd/>
              </a:ln>
            </p:spPr>
            <p:txBody>
              <a:bodyPr>
                <a:spAutoFit/>
              </a:bodyPr>
              <a:lstStyle>
                <a:lvl1pPr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  <a:cs typeface="ＭＳ Ｐゴシック" charset="0"/>
                  </a:defRPr>
                </a:lvl1pPr>
                <a:lvl2pPr marL="742950" indent="-285750"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2pPr>
                <a:lvl3pPr marL="1143000" indent="-228600"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3pPr>
                <a:lvl4pPr marL="1600200" indent="-228600"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4pPr>
                <a:lvl5pPr marL="2057400" indent="-228600"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9pPr>
              </a:lstStyle>
              <a:p>
                <a:pPr algn="ctr" eaLnBrk="1" hangingPunct="1"/>
                <a:endParaRPr lang="en-US" sz="2000" b="1">
                  <a:solidFill>
                    <a:srgbClr val="000090"/>
                  </a:solidFill>
                </a:endParaRPr>
              </a:p>
              <a:p>
                <a:pPr algn="ctr" eaLnBrk="1" hangingPunct="1"/>
                <a:r>
                  <a:rPr lang="en-US" sz="2000" b="1">
                    <a:solidFill>
                      <a:srgbClr val="000090"/>
                    </a:solidFill>
                  </a:rPr>
                  <a:t>Inne</a:t>
                </a:r>
              </a:p>
              <a:p>
                <a:pPr algn="ctr" eaLnBrk="1" hangingPunct="1"/>
                <a:endParaRPr lang="en-US" sz="2000" b="1">
                  <a:solidFill>
                    <a:srgbClr val="000090"/>
                  </a:solidFill>
                </a:endParaRPr>
              </a:p>
            </p:txBody>
          </p:sp>
          <p:sp>
            <p:nvSpPr>
              <p:cNvPr id="54292" name="TextBox 6"/>
              <p:cNvSpPr txBox="1">
                <a:spLocks noChangeArrowheads="1"/>
              </p:cNvSpPr>
              <p:nvPr/>
            </p:nvSpPr>
            <p:spPr bwMode="auto">
              <a:xfrm>
                <a:off x="6155265" y="1854178"/>
                <a:ext cx="2590802" cy="1015663"/>
              </a:xfrm>
              <a:prstGeom prst="rect">
                <a:avLst/>
              </a:prstGeom>
              <a:solidFill>
                <a:schemeClr val="bg1"/>
              </a:solidFill>
              <a:ln w="41275">
                <a:solidFill>
                  <a:srgbClr val="FF0000"/>
                </a:solidFill>
                <a:miter lim="800000"/>
                <a:headEnd/>
                <a:tailEnd/>
              </a:ln>
            </p:spPr>
            <p:txBody>
              <a:bodyPr>
                <a:spAutoFit/>
              </a:bodyPr>
              <a:lstStyle>
                <a:lvl1pPr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  <a:cs typeface="ＭＳ Ｐゴシック" charset="0"/>
                  </a:defRPr>
                </a:lvl1pPr>
                <a:lvl2pPr marL="742950" indent="-285750"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2pPr>
                <a:lvl3pPr marL="1143000" indent="-228600"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3pPr>
                <a:lvl4pPr marL="1600200" indent="-228600"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4pPr>
                <a:lvl5pPr marL="2057400" indent="-228600"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9pPr>
              </a:lstStyle>
              <a:p>
                <a:pPr algn="ctr" eaLnBrk="1" hangingPunct="1"/>
                <a:r>
                  <a:rPr lang="en-US" sz="2000" b="1" dirty="0">
                    <a:solidFill>
                      <a:srgbClr val="FF0000"/>
                    </a:solidFill>
                  </a:rPr>
                  <a:t>0h  ≥D ng/l</a:t>
                </a:r>
              </a:p>
              <a:p>
                <a:pPr algn="ctr" eaLnBrk="1" hangingPunct="1"/>
                <a:r>
                  <a:rPr lang="en-US" sz="2000" b="1" dirty="0" err="1">
                    <a:solidFill>
                      <a:srgbClr val="FF0000"/>
                    </a:solidFill>
                  </a:rPr>
                  <a:t>lub</a:t>
                </a:r>
                <a:r>
                  <a:rPr lang="en-US" sz="2000" b="1" dirty="0">
                    <a:solidFill>
                      <a:srgbClr val="FF0000"/>
                    </a:solidFill>
                  </a:rPr>
                  <a:t>   </a:t>
                </a:r>
              </a:p>
              <a:p>
                <a:pPr algn="ctr" eaLnBrk="1" hangingPunct="1"/>
                <a:r>
                  <a:rPr lang="en-US" sz="2000" b="1" dirty="0">
                    <a:solidFill>
                      <a:srgbClr val="FF0000"/>
                    </a:solidFill>
                  </a:rPr>
                  <a:t>Δ0-1h ≥E ng/l</a:t>
                </a:r>
              </a:p>
            </p:txBody>
          </p:sp>
          <p:sp>
            <p:nvSpPr>
              <p:cNvPr id="54293" name="TextBox 7"/>
              <p:cNvSpPr txBox="1">
                <a:spLocks noChangeArrowheads="1"/>
              </p:cNvSpPr>
              <p:nvPr/>
            </p:nvSpPr>
            <p:spPr bwMode="auto">
              <a:xfrm>
                <a:off x="677331" y="3383278"/>
                <a:ext cx="3141136" cy="1015663"/>
              </a:xfrm>
              <a:prstGeom prst="rect">
                <a:avLst/>
              </a:prstGeom>
              <a:solidFill>
                <a:srgbClr val="9AFF2D"/>
              </a:solidFill>
              <a:ln>
                <a:noFill/>
              </a:ln>
              <a:extLst>
                <a:ext uri="{91240B29-F687-4f45-9708-019B960494DF}">
                  <a14:hiddenLine xmlns=""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>
                <a:spAutoFit/>
              </a:bodyPr>
              <a:lstStyle>
                <a:lvl1pPr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  <a:cs typeface="ＭＳ Ｐゴシック" charset="0"/>
                  </a:defRPr>
                </a:lvl1pPr>
                <a:lvl2pPr marL="742950" indent="-285750"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2pPr>
                <a:lvl3pPr marL="1143000" indent="-228600"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3pPr>
                <a:lvl4pPr marL="1600200" indent="-228600"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4pPr>
                <a:lvl5pPr marL="2057400" indent="-228600"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9pPr>
              </a:lstStyle>
              <a:p>
                <a:pPr algn="ctr" eaLnBrk="1" hangingPunct="1"/>
                <a:endParaRPr lang="en-US" sz="2000" b="1"/>
              </a:p>
              <a:p>
                <a:pPr algn="ctr" eaLnBrk="1" hangingPunct="1"/>
                <a:r>
                  <a:rPr lang="en-US" sz="2000" b="1"/>
                  <a:t>Wykluczenie</a:t>
                </a:r>
              </a:p>
              <a:p>
                <a:pPr algn="ctr" eaLnBrk="1" hangingPunct="1"/>
                <a:endParaRPr lang="en-US" sz="2000" b="1"/>
              </a:p>
            </p:txBody>
          </p:sp>
          <p:sp>
            <p:nvSpPr>
              <p:cNvPr id="54294" name="TextBox 8"/>
              <p:cNvSpPr txBox="1">
                <a:spLocks noChangeArrowheads="1"/>
              </p:cNvSpPr>
              <p:nvPr/>
            </p:nvSpPr>
            <p:spPr bwMode="auto">
              <a:xfrm>
                <a:off x="3996266" y="3391739"/>
                <a:ext cx="2082883" cy="1015663"/>
              </a:xfrm>
              <a:prstGeom prst="rect">
                <a:avLst/>
              </a:prstGeom>
              <a:solidFill>
                <a:srgbClr val="FFFF00"/>
              </a:solidFill>
              <a:ln>
                <a:noFill/>
              </a:ln>
              <a:extLst>
                <a:ext uri="{91240B29-F687-4f45-9708-019B960494DF}">
                  <a14:hiddenLine xmlns=""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>
                <a:spAutoFit/>
              </a:bodyPr>
              <a:lstStyle>
                <a:lvl1pPr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  <a:cs typeface="ＭＳ Ｐゴシック" charset="0"/>
                  </a:defRPr>
                </a:lvl1pPr>
                <a:lvl2pPr marL="742950" indent="-285750"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2pPr>
                <a:lvl3pPr marL="1143000" indent="-228600"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3pPr>
                <a:lvl4pPr marL="1600200" indent="-228600"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4pPr>
                <a:lvl5pPr marL="2057400" indent="-228600"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9pPr>
              </a:lstStyle>
              <a:p>
                <a:pPr algn="ctr" eaLnBrk="1" hangingPunct="1"/>
                <a:endParaRPr lang="en-US" sz="2000" b="1"/>
              </a:p>
              <a:p>
                <a:pPr algn="ctr" eaLnBrk="1" hangingPunct="1"/>
                <a:r>
                  <a:rPr lang="en-US" sz="2000" b="1"/>
                  <a:t>Obserwacja</a:t>
                </a:r>
              </a:p>
              <a:p>
                <a:pPr algn="ctr" eaLnBrk="1" hangingPunct="1"/>
                <a:endParaRPr lang="en-US" sz="2000" b="1"/>
              </a:p>
            </p:txBody>
          </p:sp>
          <p:sp>
            <p:nvSpPr>
              <p:cNvPr id="54295" name="TextBox 9"/>
              <p:cNvSpPr txBox="1">
                <a:spLocks noChangeArrowheads="1"/>
              </p:cNvSpPr>
              <p:nvPr/>
            </p:nvSpPr>
            <p:spPr bwMode="auto">
              <a:xfrm>
                <a:off x="6400888" y="3366332"/>
                <a:ext cx="2082883" cy="1015663"/>
              </a:xfrm>
              <a:prstGeom prst="rect">
                <a:avLst/>
              </a:prstGeom>
              <a:solidFill>
                <a:srgbClr val="FF0000"/>
              </a:solidFill>
              <a:ln>
                <a:noFill/>
              </a:ln>
              <a:extLst>
                <a:ext uri="{91240B29-F687-4f45-9708-019B960494DF}">
                  <a14:hiddenLine xmlns=""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>
                <a:spAutoFit/>
              </a:bodyPr>
              <a:lstStyle>
                <a:lvl1pPr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  <a:cs typeface="ＭＳ Ｐゴシック" charset="0"/>
                  </a:defRPr>
                </a:lvl1pPr>
                <a:lvl2pPr marL="742950" indent="-285750"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2pPr>
                <a:lvl3pPr marL="1143000" indent="-228600"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3pPr>
                <a:lvl4pPr marL="1600200" indent="-228600"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4pPr>
                <a:lvl5pPr marL="2057400" indent="-228600" eaLnBrk="0" hangingPunct="0"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Arial" charset="0"/>
                    <a:ea typeface="ＭＳ Ｐゴシック" charset="0"/>
                  </a:defRPr>
                </a:lvl9pPr>
              </a:lstStyle>
              <a:p>
                <a:pPr algn="ctr" eaLnBrk="1" hangingPunct="1"/>
                <a:endParaRPr lang="en-US" sz="2000" b="1">
                  <a:solidFill>
                    <a:schemeClr val="bg1"/>
                  </a:solidFill>
                </a:endParaRPr>
              </a:p>
              <a:p>
                <a:pPr algn="ctr" eaLnBrk="1" hangingPunct="1"/>
                <a:r>
                  <a:rPr lang="en-US" sz="2000" b="1">
                    <a:solidFill>
                      <a:schemeClr val="bg1"/>
                    </a:solidFill>
                  </a:rPr>
                  <a:t>Potwierdzenie</a:t>
                </a:r>
              </a:p>
              <a:p>
                <a:pPr algn="ctr" eaLnBrk="1" hangingPunct="1"/>
                <a:endParaRPr lang="en-US" sz="2000" b="1">
                  <a:solidFill>
                    <a:schemeClr val="bg1"/>
                  </a:solidFill>
                </a:endParaRPr>
              </a:p>
            </p:txBody>
          </p:sp>
        </p:grpSp>
        <p:sp>
          <p:nvSpPr>
            <p:cNvPr id="54287" name="TextBox 3"/>
            <p:cNvSpPr txBox="1">
              <a:spLocks noChangeArrowheads="1"/>
            </p:cNvSpPr>
            <p:nvPr/>
          </p:nvSpPr>
          <p:spPr bwMode="auto">
            <a:xfrm>
              <a:off x="114300" y="6345238"/>
              <a:ext cx="8077200" cy="40011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=""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  <a:cs typeface="ＭＳ Ｐゴシック" charset="0"/>
                </a:defRPr>
              </a:lvl1pPr>
              <a:lvl2pPr marL="742950" indent="-285750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2pPr>
              <a:lvl3pPr marL="1143000" indent="-228600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3pPr>
              <a:lvl4pPr marL="1600200" indent="-228600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4pPr>
              <a:lvl5pPr marL="2057400" indent="-228600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9pPr>
            </a:lstStyle>
            <a:p>
              <a:pPr eaLnBrk="1" hangingPunct="1"/>
              <a:r>
                <a:rPr lang="pl-PL" sz="2000" b="1">
                  <a:solidFill>
                    <a:srgbClr val="000090"/>
                  </a:solidFill>
                </a:rPr>
                <a:t>1h algorytm potwierdzenia/wykluczenia NSTEMI; ESC 2015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2001896514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Obraz 2">
            <a:extLst>
              <a:ext uri="{FF2B5EF4-FFF2-40B4-BE49-F238E27FC236}">
                <a16:creationId xmlns:a16="http://schemas.microsoft.com/office/drawing/2014/main" id="{A495D2F4-2F25-E54A-B8D1-00549FE0300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sharpenSoften amount="61000"/>
                    </a14:imgEffect>
                    <a14:imgEffect>
                      <a14:brightnessContrast bright="-2000" contrast="5200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543009" y="512617"/>
            <a:ext cx="7909387" cy="580505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42927518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raz 1">
            <a:extLst>
              <a:ext uri="{FF2B5EF4-FFF2-40B4-BE49-F238E27FC236}">
                <a16:creationId xmlns:a16="http://schemas.microsoft.com/office/drawing/2014/main" id="{BE64F152-D6DD-1949-94A3-DC2291EC01B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sharpenSoften amount="63000"/>
                    </a14:imgEffect>
                    <a14:imgEffect>
                      <a14:brightnessContrast bright="-7000" contrast="3500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282102" y="649704"/>
            <a:ext cx="8782014" cy="4211782"/>
          </a:xfrm>
          <a:prstGeom prst="rect">
            <a:avLst/>
          </a:prstGeom>
        </p:spPr>
      </p:pic>
      <p:pic>
        <p:nvPicPr>
          <p:cNvPr id="3" name="Obraz 2" descr="Obraz zawierający tekst&#10;&#10;Opis wygenerowany automatycznie">
            <a:extLst>
              <a:ext uri="{FF2B5EF4-FFF2-40B4-BE49-F238E27FC236}">
                <a16:creationId xmlns:a16="http://schemas.microsoft.com/office/drawing/2014/main" id="{EA62EDF0-E78B-884C-8BA6-E09A398E3C29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sharpenSoften amount="5900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6124070" y="5192705"/>
            <a:ext cx="2923674" cy="1476455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3578703820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Trop_2.jpg"/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contrast="48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600" y="317500"/>
            <a:ext cx="7330121" cy="5678415"/>
          </a:xfrm>
          <a:prstGeom prst="rect">
            <a:avLst/>
          </a:prstGeom>
        </p:spPr>
      </p:pic>
      <p:sp>
        <p:nvSpPr>
          <p:cNvPr id="3" name="TextBox 6"/>
          <p:cNvSpPr txBox="1">
            <a:spLocks noChangeArrowheads="1"/>
          </p:cNvSpPr>
          <p:nvPr/>
        </p:nvSpPr>
        <p:spPr bwMode="auto">
          <a:xfrm>
            <a:off x="4745038" y="6413500"/>
            <a:ext cx="4343400" cy="381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37931725" indent="-37474525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9144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1371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18288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algn="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l-PL" sz="1800" b="1" i="1" dirty="0">
                <a:latin typeface="+mn-lt"/>
              </a:rPr>
              <a:t>Wg </a:t>
            </a:r>
            <a:r>
              <a:rPr lang="pl-PL" sz="1800" b="1" i="1" dirty="0" err="1">
                <a:latin typeface="+mn-lt"/>
              </a:rPr>
              <a:t>Clin</a:t>
            </a:r>
            <a:r>
              <a:rPr lang="pl-PL" sz="1800" b="1" i="1" dirty="0">
                <a:latin typeface="+mn-lt"/>
              </a:rPr>
              <a:t> </a:t>
            </a:r>
            <a:r>
              <a:rPr lang="pl-PL" sz="1800" b="1" i="1" dirty="0" err="1">
                <a:latin typeface="+mn-lt"/>
              </a:rPr>
              <a:t>Chem</a:t>
            </a:r>
            <a:r>
              <a:rPr lang="pl-PL" sz="1800" b="1" i="1" dirty="0">
                <a:latin typeface="+mn-lt"/>
              </a:rPr>
              <a:t> 2017; 63: 129-139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622300" y="5932415"/>
            <a:ext cx="2095500" cy="707886"/>
          </a:xfrm>
          <a:prstGeom prst="rect">
            <a:avLst/>
          </a:prstGeom>
          <a:noFill/>
          <a:ln w="31750">
            <a:solidFill>
              <a:srgbClr val="000090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2000" b="1" dirty="0" err="1">
                <a:solidFill>
                  <a:srgbClr val="000090"/>
                </a:solidFill>
              </a:rPr>
              <a:t>Rozpoznanie</a:t>
            </a:r>
            <a:r>
              <a:rPr lang="en-US" sz="2000" b="1" dirty="0">
                <a:solidFill>
                  <a:srgbClr val="000090"/>
                </a:solidFill>
              </a:rPr>
              <a:t> / </a:t>
            </a:r>
            <a:r>
              <a:rPr lang="en-US" sz="2000" b="1" dirty="0" err="1">
                <a:solidFill>
                  <a:srgbClr val="000090"/>
                </a:solidFill>
              </a:rPr>
              <a:t>wykluczenie</a:t>
            </a:r>
            <a:endParaRPr lang="en-US" sz="2000" b="1" dirty="0">
              <a:solidFill>
                <a:srgbClr val="000090"/>
              </a:solidFill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4745038" y="1786467"/>
            <a:ext cx="3823229" cy="954107"/>
          </a:xfrm>
          <a:prstGeom prst="rect">
            <a:avLst/>
          </a:prstGeom>
          <a:noFill/>
          <a:ln w="28575">
            <a:solidFill>
              <a:srgbClr val="000090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2800" dirty="0" err="1">
                <a:solidFill>
                  <a:srgbClr val="000090"/>
                </a:solidFill>
              </a:rPr>
              <a:t>Jedno</a:t>
            </a:r>
            <a:r>
              <a:rPr lang="en-US" sz="2800" dirty="0">
                <a:solidFill>
                  <a:srgbClr val="000090"/>
                </a:solidFill>
              </a:rPr>
              <a:t> </a:t>
            </a:r>
            <a:r>
              <a:rPr lang="en-US" sz="2800" dirty="0" err="1">
                <a:solidFill>
                  <a:srgbClr val="000090"/>
                </a:solidFill>
              </a:rPr>
              <a:t>oznaczenie</a:t>
            </a:r>
            <a:r>
              <a:rPr lang="en-US" sz="2800" dirty="0">
                <a:solidFill>
                  <a:srgbClr val="000090"/>
                </a:solidFill>
              </a:rPr>
              <a:t> </a:t>
            </a:r>
            <a:r>
              <a:rPr lang="en-US" sz="2800" dirty="0" err="1">
                <a:solidFill>
                  <a:srgbClr val="000090"/>
                </a:solidFill>
              </a:rPr>
              <a:t>hs-cTn</a:t>
            </a:r>
            <a:r>
              <a:rPr lang="en-US" sz="2800" dirty="0">
                <a:solidFill>
                  <a:srgbClr val="000090"/>
                </a:solidFill>
              </a:rPr>
              <a:t> – </a:t>
            </a:r>
            <a:r>
              <a:rPr lang="en-US" sz="2800" dirty="0" err="1">
                <a:solidFill>
                  <a:srgbClr val="000090"/>
                </a:solidFill>
              </a:rPr>
              <a:t>przy</a:t>
            </a:r>
            <a:r>
              <a:rPr lang="en-US" sz="2800" dirty="0">
                <a:solidFill>
                  <a:srgbClr val="000090"/>
                </a:solidFill>
              </a:rPr>
              <a:t> </a:t>
            </a:r>
            <a:r>
              <a:rPr lang="en-US" sz="2800" dirty="0" err="1">
                <a:solidFill>
                  <a:srgbClr val="000090"/>
                </a:solidFill>
              </a:rPr>
              <a:t>przyjęciu</a:t>
            </a:r>
            <a:endParaRPr lang="en-US" sz="2800" dirty="0">
              <a:solidFill>
                <a:srgbClr val="00009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5879545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US" dirty="0" err="1"/>
              <a:t>hs-cTnI</a:t>
            </a:r>
            <a:r>
              <a:rPr lang="en-US" dirty="0"/>
              <a:t> we </a:t>
            </a:r>
            <a:r>
              <a:rPr lang="en-US" dirty="0" err="1"/>
              <a:t>wczesnej</a:t>
            </a:r>
            <a:r>
              <a:rPr lang="en-US" dirty="0"/>
              <a:t> </a:t>
            </a:r>
            <a:r>
              <a:rPr lang="en-US" dirty="0" err="1"/>
              <a:t>ocenie</a:t>
            </a:r>
            <a:r>
              <a:rPr lang="en-US" dirty="0"/>
              <a:t> </a:t>
            </a:r>
            <a:r>
              <a:rPr lang="en-US" dirty="0" err="1"/>
              <a:t>ryzyka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contrast="2400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38100" y="2175082"/>
            <a:ext cx="5494321" cy="3590718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5532421" y="2175082"/>
            <a:ext cx="3497279" cy="31393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pl-PL" dirty="0"/>
              <a:t>Prospektywne </a:t>
            </a:r>
            <a:r>
              <a:rPr lang="pl-PL" dirty="0" err="1"/>
              <a:t>kohortowe</a:t>
            </a:r>
            <a:r>
              <a:rPr lang="pl-PL" dirty="0"/>
              <a:t> badanie 6304 </a:t>
            </a:r>
            <a:r>
              <a:rPr lang="pl-PL" dirty="0" err="1"/>
              <a:t>pachentów</a:t>
            </a:r>
            <a:r>
              <a:rPr lang="pl-PL" dirty="0"/>
              <a:t> z podejrzeniem OZW. Stężenie </a:t>
            </a:r>
            <a:r>
              <a:rPr lang="pl-PL" dirty="0" err="1"/>
              <a:t>cTnI</a:t>
            </a:r>
            <a:r>
              <a:rPr lang="pl-PL" dirty="0"/>
              <a:t> &lt;5 </a:t>
            </a:r>
            <a:r>
              <a:rPr lang="pl-PL" dirty="0" err="1"/>
              <a:t>ng</a:t>
            </a:r>
            <a:r>
              <a:rPr lang="pl-PL" dirty="0"/>
              <a:t>/l oznaczone przy przyjęciu cechowało się </a:t>
            </a:r>
            <a:r>
              <a:rPr lang="pl-PL" b="1" dirty="0"/>
              <a:t>NPV = 99,6% </a:t>
            </a:r>
            <a:r>
              <a:rPr lang="en-US" b="1" dirty="0"/>
              <a:t>(95% CI 99,3–99,8%)</a:t>
            </a:r>
            <a:r>
              <a:rPr lang="en-US" dirty="0"/>
              <a:t> </a:t>
            </a:r>
            <a:r>
              <a:rPr lang="pl-PL" dirty="0"/>
              <a:t>w rozpoznawaniu AMI. W rocznej obserwacji u pacjentów z </a:t>
            </a:r>
            <a:r>
              <a:rPr lang="pl-PL" dirty="0" err="1"/>
              <a:t>cTnI</a:t>
            </a:r>
            <a:r>
              <a:rPr lang="pl-PL" dirty="0"/>
              <a:t> &lt;5 </a:t>
            </a:r>
            <a:r>
              <a:rPr lang="pl-PL" dirty="0" err="1"/>
              <a:t>ng</a:t>
            </a:r>
            <a:r>
              <a:rPr lang="pl-PL" dirty="0"/>
              <a:t>/l ryzyko AMI i śmierci sercowej było mniejsze </a:t>
            </a:r>
            <a:r>
              <a:rPr lang="pl-PL" b="1" dirty="0"/>
              <a:t>– HR = </a:t>
            </a:r>
            <a:r>
              <a:rPr lang="en-US" b="1" dirty="0"/>
              <a:t>0,41 (95% CI 0,21–0,80)</a:t>
            </a:r>
            <a:r>
              <a:rPr lang="en-US" dirty="0"/>
              <a:t>.</a:t>
            </a:r>
            <a:r>
              <a:rPr lang="pl-PL" dirty="0"/>
              <a:t> </a:t>
            </a:r>
            <a:endParaRPr lang="en-US" dirty="0"/>
          </a:p>
        </p:txBody>
      </p:sp>
      <p:sp>
        <p:nvSpPr>
          <p:cNvPr id="6" name="TextBox 5"/>
          <p:cNvSpPr txBox="1"/>
          <p:nvPr/>
        </p:nvSpPr>
        <p:spPr>
          <a:xfrm>
            <a:off x="4986867" y="6443133"/>
            <a:ext cx="404283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fr-FR" b="1" i="1" dirty="0"/>
              <a:t>Lancet 2015;386:2481– 8</a:t>
            </a:r>
            <a:endParaRPr lang="en-US" b="1" i="1" dirty="0"/>
          </a:p>
        </p:txBody>
      </p:sp>
    </p:spTree>
    <p:extLst>
      <p:ext uri="{BB962C8B-B14F-4D97-AF65-F5344CB8AC3E}">
        <p14:creationId xmlns:p14="http://schemas.microsoft.com/office/powerpoint/2010/main" val="577356258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8609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46200" y="381000"/>
            <a:ext cx="7099300" cy="20002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8610" name="Picture 3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7800" y="2470150"/>
            <a:ext cx="3978275" cy="28924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8611" name="Picture 4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08538" y="2590800"/>
            <a:ext cx="3705225" cy="269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TextBox 6"/>
          <p:cNvSpPr txBox="1">
            <a:spLocks noChangeArrowheads="1"/>
          </p:cNvSpPr>
          <p:nvPr/>
        </p:nvSpPr>
        <p:spPr bwMode="auto">
          <a:xfrm>
            <a:off x="4643438" y="6477000"/>
            <a:ext cx="434340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37931725" indent="-37474525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9144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1371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18288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algn="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l-PL" sz="1800" b="1" i="1" dirty="0" err="1">
                <a:latin typeface="+mn-lt"/>
              </a:rPr>
              <a:t>Clin</a:t>
            </a:r>
            <a:r>
              <a:rPr lang="pl-PL" sz="1800" b="1" i="1" dirty="0">
                <a:latin typeface="+mn-lt"/>
              </a:rPr>
              <a:t> </a:t>
            </a:r>
            <a:r>
              <a:rPr lang="pl-PL" sz="1800" b="1" i="1" dirty="0" err="1">
                <a:latin typeface="+mn-lt"/>
              </a:rPr>
              <a:t>Chem</a:t>
            </a:r>
            <a:r>
              <a:rPr lang="pl-PL" sz="1800" b="1" i="1" dirty="0">
                <a:latin typeface="+mn-lt"/>
              </a:rPr>
              <a:t> 2018;64:5</a:t>
            </a:r>
          </a:p>
        </p:txBody>
      </p:sp>
      <p:sp>
        <p:nvSpPr>
          <p:cNvPr id="68613" name="TextBox 6"/>
          <p:cNvSpPr txBox="1">
            <a:spLocks noChangeArrowheads="1"/>
          </p:cNvSpPr>
          <p:nvPr/>
        </p:nvSpPr>
        <p:spPr bwMode="auto">
          <a:xfrm>
            <a:off x="1516063" y="5630863"/>
            <a:ext cx="5842000" cy="6461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algn="ctr" eaLnBrk="1" hangingPunct="1"/>
            <a:r>
              <a:rPr lang="en-US" sz="1800" b="1" dirty="0">
                <a:solidFill>
                  <a:srgbClr val="000090"/>
                </a:solidFill>
              </a:rPr>
              <a:t> </a:t>
            </a:r>
            <a:r>
              <a:rPr lang="en-US" sz="1800" b="1" dirty="0" err="1">
                <a:solidFill>
                  <a:srgbClr val="000090"/>
                </a:solidFill>
              </a:rPr>
              <a:t>Dla</a:t>
            </a:r>
            <a:r>
              <a:rPr lang="en-US" sz="1800" b="1" dirty="0">
                <a:solidFill>
                  <a:srgbClr val="000090"/>
                </a:solidFill>
              </a:rPr>
              <a:t> </a:t>
            </a:r>
            <a:r>
              <a:rPr lang="en-US" sz="1800" b="1" dirty="0" err="1">
                <a:solidFill>
                  <a:srgbClr val="000090"/>
                </a:solidFill>
              </a:rPr>
              <a:t>cTnI</a:t>
            </a:r>
            <a:r>
              <a:rPr lang="en-US" sz="1800" b="1" dirty="0">
                <a:solidFill>
                  <a:srgbClr val="000090"/>
                </a:solidFill>
              </a:rPr>
              <a:t>  &lt;2 </a:t>
            </a:r>
            <a:r>
              <a:rPr lang="en-US" sz="1800" b="1" dirty="0" err="1">
                <a:solidFill>
                  <a:srgbClr val="000090"/>
                </a:solidFill>
              </a:rPr>
              <a:t>ng</a:t>
            </a:r>
            <a:r>
              <a:rPr lang="en-US" sz="1800" b="1" dirty="0">
                <a:solidFill>
                  <a:srgbClr val="000090"/>
                </a:solidFill>
              </a:rPr>
              <a:t>/l (</a:t>
            </a:r>
            <a:r>
              <a:rPr lang="en-US" sz="1800" b="1" dirty="0" err="1">
                <a:solidFill>
                  <a:srgbClr val="000090"/>
                </a:solidFill>
              </a:rPr>
              <a:t>LoD</a:t>
            </a:r>
            <a:r>
              <a:rPr lang="en-US" sz="1800" b="1" dirty="0">
                <a:solidFill>
                  <a:srgbClr val="000090"/>
                </a:solidFill>
              </a:rPr>
              <a:t>), </a:t>
            </a:r>
            <a:r>
              <a:rPr lang="en-US" sz="1800" b="1" dirty="0" err="1">
                <a:solidFill>
                  <a:srgbClr val="000090"/>
                </a:solidFill>
              </a:rPr>
              <a:t>czułość</a:t>
            </a:r>
            <a:r>
              <a:rPr lang="en-US" sz="1800" b="1" dirty="0">
                <a:solidFill>
                  <a:srgbClr val="000090"/>
                </a:solidFill>
              </a:rPr>
              <a:t> 99.0% (95% CI 94.4%–100%); NPV 99.8% (95% CI 99.1%–100%)</a:t>
            </a:r>
          </a:p>
        </p:txBody>
      </p:sp>
    </p:spTree>
    <p:extLst>
      <p:ext uri="{BB962C8B-B14F-4D97-AF65-F5344CB8AC3E}">
        <p14:creationId xmlns:p14="http://schemas.microsoft.com/office/powerpoint/2010/main" val="2481927295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321" name="Content Placeholder 2">
            <a:extLst>
              <a:ext uri="{FF2B5EF4-FFF2-40B4-BE49-F238E27FC236}">
                <a16:creationId xmlns:a16="http://schemas.microsoft.com/office/drawing/2014/main" id="{14D5FBBE-2849-6848-BF49-6A155FE52FC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812800"/>
            <a:ext cx="8229600" cy="4876800"/>
          </a:xfrm>
        </p:spPr>
        <p:txBody>
          <a:bodyPr/>
          <a:lstStyle/>
          <a:p>
            <a:pPr marL="0" indent="0" algn="ctr">
              <a:buFont typeface="Arial" panose="020B0604020202020204" pitchFamily="34" charset="0"/>
              <a:buNone/>
            </a:pPr>
            <a:r>
              <a:rPr lang="en-US" altLang="pl-PL" sz="3600" b="1" dirty="0" err="1">
                <a:solidFill>
                  <a:schemeClr val="tx2"/>
                </a:solidFill>
                <a:ea typeface="ＭＳ Ｐゴシック" panose="020B0600070205080204" pitchFamily="34" charset="-128"/>
              </a:rPr>
              <a:t>Stratyfikacja</a:t>
            </a:r>
            <a:r>
              <a:rPr lang="en-US" altLang="pl-PL" sz="3600" b="1" dirty="0">
                <a:solidFill>
                  <a:schemeClr val="tx2"/>
                </a:solidFill>
                <a:ea typeface="ＭＳ Ｐゴシック" panose="020B0600070205080204" pitchFamily="34" charset="-128"/>
              </a:rPr>
              <a:t> </a:t>
            </a:r>
            <a:r>
              <a:rPr lang="en-US" altLang="pl-PL" sz="3600" b="1" dirty="0" err="1">
                <a:solidFill>
                  <a:schemeClr val="tx2"/>
                </a:solidFill>
                <a:ea typeface="ＭＳ Ｐゴシック" panose="020B0600070205080204" pitchFamily="34" charset="-128"/>
              </a:rPr>
              <a:t>ryzyka</a:t>
            </a:r>
            <a:r>
              <a:rPr lang="en-US" altLang="pl-PL" sz="3600" b="1" dirty="0">
                <a:solidFill>
                  <a:schemeClr val="tx2"/>
                </a:solidFill>
                <a:ea typeface="ＭＳ Ｐゴシック" panose="020B0600070205080204" pitchFamily="34" charset="-128"/>
              </a:rPr>
              <a:t> w OZW</a:t>
            </a:r>
            <a:r>
              <a:rPr lang="en-US" altLang="pl-PL" sz="3600" dirty="0">
                <a:solidFill>
                  <a:srgbClr val="000090"/>
                </a:solidFill>
                <a:ea typeface="ＭＳ Ｐゴシック" panose="020B0600070205080204" pitchFamily="34" charset="-128"/>
              </a:rPr>
              <a:t> </a:t>
            </a:r>
            <a:r>
              <a:rPr lang="en-US" altLang="pl-PL" sz="3600" dirty="0" err="1">
                <a:solidFill>
                  <a:srgbClr val="000090"/>
                </a:solidFill>
                <a:ea typeface="ＭＳ Ｐゴシック" panose="020B0600070205080204" pitchFamily="34" charset="-128"/>
              </a:rPr>
              <a:t>dotyczy</a:t>
            </a:r>
            <a:r>
              <a:rPr lang="en-US" altLang="pl-PL" sz="3600" dirty="0">
                <a:solidFill>
                  <a:srgbClr val="000090"/>
                </a:solidFill>
                <a:ea typeface="ＭＳ Ｐゴシック" panose="020B0600070205080204" pitchFamily="34" charset="-128"/>
              </a:rPr>
              <a:t> </a:t>
            </a:r>
            <a:r>
              <a:rPr lang="en-US" altLang="pl-PL" sz="3600" dirty="0" err="1">
                <a:solidFill>
                  <a:srgbClr val="000090"/>
                </a:solidFill>
                <a:ea typeface="ＭＳ Ｐゴシック" panose="020B0600070205080204" pitchFamily="34" charset="-128"/>
              </a:rPr>
              <a:t>głównie</a:t>
            </a:r>
            <a:r>
              <a:rPr lang="en-US" altLang="pl-PL" sz="3600" dirty="0">
                <a:solidFill>
                  <a:srgbClr val="000090"/>
                </a:solidFill>
                <a:ea typeface="ＭＳ Ｐゴシック" panose="020B0600070205080204" pitchFamily="34" charset="-128"/>
              </a:rPr>
              <a:t> </a:t>
            </a:r>
            <a:r>
              <a:rPr lang="en-US" altLang="pl-PL" sz="3600" dirty="0" err="1">
                <a:solidFill>
                  <a:srgbClr val="000090"/>
                </a:solidFill>
                <a:ea typeface="ＭＳ Ｐゴシック" panose="020B0600070205080204" pitchFamily="34" charset="-128"/>
              </a:rPr>
              <a:t>pacjentów</a:t>
            </a:r>
            <a:r>
              <a:rPr lang="en-US" altLang="pl-PL" sz="3600" dirty="0">
                <a:solidFill>
                  <a:srgbClr val="000090"/>
                </a:solidFill>
                <a:ea typeface="ＭＳ Ｐゴシック" panose="020B0600070205080204" pitchFamily="34" charset="-128"/>
              </a:rPr>
              <a:t> z </a:t>
            </a:r>
            <a:r>
              <a:rPr lang="en-US" altLang="pl-PL" sz="3600" dirty="0" err="1">
                <a:solidFill>
                  <a:srgbClr val="000090"/>
                </a:solidFill>
                <a:ea typeface="ＭＳ Ｐゴシック" panose="020B0600070205080204" pitchFamily="34" charset="-128"/>
              </a:rPr>
              <a:t>niestabilną</a:t>
            </a:r>
            <a:r>
              <a:rPr lang="en-US" altLang="pl-PL" sz="3600" dirty="0">
                <a:solidFill>
                  <a:srgbClr val="000090"/>
                </a:solidFill>
                <a:ea typeface="ＭＳ Ｐゴシック" panose="020B0600070205080204" pitchFamily="34" charset="-128"/>
              </a:rPr>
              <a:t> </a:t>
            </a:r>
            <a:r>
              <a:rPr lang="en-US" altLang="pl-PL" sz="3600" dirty="0" err="1">
                <a:solidFill>
                  <a:srgbClr val="000090"/>
                </a:solidFill>
                <a:ea typeface="ＭＳ Ｐゴシック" panose="020B0600070205080204" pitchFamily="34" charset="-128"/>
              </a:rPr>
              <a:t>dławicą</a:t>
            </a:r>
            <a:r>
              <a:rPr lang="en-US" altLang="pl-PL" sz="3600" dirty="0">
                <a:solidFill>
                  <a:srgbClr val="000090"/>
                </a:solidFill>
                <a:ea typeface="ＭＳ Ｐゴシック" panose="020B0600070205080204" pitchFamily="34" charset="-128"/>
              </a:rPr>
              <a:t> </a:t>
            </a:r>
            <a:r>
              <a:rPr lang="en-US" altLang="pl-PL" sz="3600" dirty="0" err="1">
                <a:solidFill>
                  <a:srgbClr val="000090"/>
                </a:solidFill>
                <a:ea typeface="ＭＳ Ｐゴシック" panose="020B0600070205080204" pitchFamily="34" charset="-128"/>
              </a:rPr>
              <a:t>piersiową</a:t>
            </a:r>
            <a:r>
              <a:rPr lang="en-US" altLang="pl-PL" sz="3600" dirty="0">
                <a:solidFill>
                  <a:srgbClr val="000090"/>
                </a:solidFill>
                <a:ea typeface="ＭＳ Ｐゴシック" panose="020B0600070205080204" pitchFamily="34" charset="-128"/>
              </a:rPr>
              <a:t> – ma </a:t>
            </a:r>
            <a:r>
              <a:rPr lang="en-US" altLang="pl-PL" sz="3600" dirty="0" err="1">
                <a:solidFill>
                  <a:srgbClr val="000090"/>
                </a:solidFill>
                <a:ea typeface="ＭＳ Ｐゴシック" panose="020B0600070205080204" pitchFamily="34" charset="-128"/>
              </a:rPr>
              <a:t>na</a:t>
            </a:r>
            <a:r>
              <a:rPr lang="en-US" altLang="pl-PL" sz="3600" dirty="0">
                <a:solidFill>
                  <a:srgbClr val="000090"/>
                </a:solidFill>
                <a:ea typeface="ＭＳ Ｐゴシック" panose="020B0600070205080204" pitchFamily="34" charset="-128"/>
              </a:rPr>
              <a:t> </a:t>
            </a:r>
            <a:r>
              <a:rPr lang="en-US" altLang="pl-PL" sz="3600" dirty="0" err="1">
                <a:solidFill>
                  <a:srgbClr val="000090"/>
                </a:solidFill>
                <a:ea typeface="ＭＳ Ｐゴシック" panose="020B0600070205080204" pitchFamily="34" charset="-128"/>
              </a:rPr>
              <a:t>celu</a:t>
            </a:r>
            <a:r>
              <a:rPr lang="en-US" altLang="pl-PL" sz="3600" dirty="0">
                <a:solidFill>
                  <a:srgbClr val="000090"/>
                </a:solidFill>
                <a:ea typeface="ＭＳ Ｐゴシック" panose="020B0600070205080204" pitchFamily="34" charset="-128"/>
              </a:rPr>
              <a:t> </a:t>
            </a:r>
            <a:r>
              <a:rPr lang="en-US" altLang="pl-PL" sz="3600" dirty="0" err="1">
                <a:solidFill>
                  <a:srgbClr val="000090"/>
                </a:solidFill>
                <a:ea typeface="ＭＳ Ｐゴシック" panose="020B0600070205080204" pitchFamily="34" charset="-128"/>
              </a:rPr>
              <a:t>wyodrębnienie</a:t>
            </a:r>
            <a:r>
              <a:rPr lang="en-US" altLang="pl-PL" sz="3600" dirty="0">
                <a:solidFill>
                  <a:srgbClr val="000090"/>
                </a:solidFill>
                <a:ea typeface="ＭＳ Ｐゴシック" panose="020B0600070205080204" pitchFamily="34" charset="-128"/>
              </a:rPr>
              <a:t> </a:t>
            </a:r>
            <a:r>
              <a:rPr lang="en-US" altLang="pl-PL" sz="3600" dirty="0" err="1">
                <a:solidFill>
                  <a:srgbClr val="000090"/>
                </a:solidFill>
                <a:ea typeface="ＭＳ Ｐゴシック" panose="020B0600070205080204" pitchFamily="34" charset="-128"/>
              </a:rPr>
              <a:t>chorych</a:t>
            </a:r>
            <a:r>
              <a:rPr lang="en-US" altLang="pl-PL" sz="3600" dirty="0">
                <a:solidFill>
                  <a:srgbClr val="000090"/>
                </a:solidFill>
                <a:ea typeface="ＭＳ Ｐゴシック" panose="020B0600070205080204" pitchFamily="34" charset="-128"/>
              </a:rPr>
              <a:t> z </a:t>
            </a:r>
            <a:r>
              <a:rPr lang="en-US" altLang="pl-PL" sz="3600" dirty="0" err="1">
                <a:solidFill>
                  <a:srgbClr val="000090"/>
                </a:solidFill>
                <a:ea typeface="ＭＳ Ｐゴシック" panose="020B0600070205080204" pitchFamily="34" charset="-128"/>
              </a:rPr>
              <a:t>dużym</a:t>
            </a:r>
            <a:r>
              <a:rPr lang="en-US" altLang="pl-PL" sz="3600" dirty="0">
                <a:solidFill>
                  <a:srgbClr val="000090"/>
                </a:solidFill>
                <a:ea typeface="ＭＳ Ｐゴシック" panose="020B0600070205080204" pitchFamily="34" charset="-128"/>
              </a:rPr>
              <a:t> </a:t>
            </a:r>
            <a:r>
              <a:rPr lang="en-US" altLang="pl-PL" sz="3600" dirty="0" err="1">
                <a:solidFill>
                  <a:srgbClr val="000090"/>
                </a:solidFill>
                <a:ea typeface="ＭＳ Ｐゴシック" panose="020B0600070205080204" pitchFamily="34" charset="-128"/>
              </a:rPr>
              <a:t>ryzykiem</a:t>
            </a:r>
            <a:r>
              <a:rPr lang="en-US" altLang="pl-PL" sz="3600" dirty="0">
                <a:solidFill>
                  <a:srgbClr val="000090"/>
                </a:solidFill>
                <a:ea typeface="ＭＳ Ｐゴシック" panose="020B0600070205080204" pitchFamily="34" charset="-128"/>
              </a:rPr>
              <a:t> </a:t>
            </a:r>
            <a:r>
              <a:rPr lang="en-US" altLang="pl-PL" sz="3600" dirty="0" err="1">
                <a:solidFill>
                  <a:srgbClr val="000090"/>
                </a:solidFill>
                <a:ea typeface="ＭＳ Ｐゴシック" panose="020B0600070205080204" pitchFamily="34" charset="-128"/>
              </a:rPr>
              <a:t>incydentów</a:t>
            </a:r>
            <a:r>
              <a:rPr lang="en-US" altLang="pl-PL" sz="3600" dirty="0">
                <a:solidFill>
                  <a:srgbClr val="000090"/>
                </a:solidFill>
                <a:ea typeface="ＭＳ Ｐゴシック" panose="020B0600070205080204" pitchFamily="34" charset="-128"/>
              </a:rPr>
              <a:t> </a:t>
            </a:r>
            <a:r>
              <a:rPr lang="en-US" altLang="pl-PL" sz="3600" dirty="0" err="1">
                <a:solidFill>
                  <a:srgbClr val="000090"/>
                </a:solidFill>
                <a:ea typeface="ＭＳ Ｐゴシック" panose="020B0600070205080204" pitchFamily="34" charset="-128"/>
              </a:rPr>
              <a:t>sercowo</a:t>
            </a:r>
            <a:r>
              <a:rPr lang="en-US" altLang="pl-PL" sz="3600" dirty="0">
                <a:solidFill>
                  <a:srgbClr val="000090"/>
                </a:solidFill>
                <a:ea typeface="ＭＳ Ｐゴシック" panose="020B0600070205080204" pitchFamily="34" charset="-128"/>
              </a:rPr>
              <a:t> </a:t>
            </a:r>
            <a:r>
              <a:rPr lang="en-US" altLang="pl-PL" sz="3600" dirty="0" err="1">
                <a:solidFill>
                  <a:srgbClr val="000090"/>
                </a:solidFill>
                <a:ea typeface="ＭＳ Ｐゴシック" panose="020B0600070205080204" pitchFamily="34" charset="-128"/>
              </a:rPr>
              <a:t>naczyniowych</a:t>
            </a:r>
            <a:r>
              <a:rPr lang="en-US" altLang="pl-PL" sz="3600" dirty="0">
                <a:solidFill>
                  <a:srgbClr val="000090"/>
                </a:solidFill>
                <a:ea typeface="ＭＳ Ｐゴシック" panose="020B0600070205080204" pitchFamily="34" charset="-128"/>
              </a:rPr>
              <a:t>, </a:t>
            </a:r>
            <a:r>
              <a:rPr lang="en-US" altLang="pl-PL" sz="3600" dirty="0" err="1">
                <a:solidFill>
                  <a:srgbClr val="000090"/>
                </a:solidFill>
                <a:ea typeface="ＭＳ Ｐゴシック" panose="020B0600070205080204" pitchFamily="34" charset="-128"/>
              </a:rPr>
              <a:t>wymagających</a:t>
            </a:r>
            <a:r>
              <a:rPr lang="en-US" altLang="pl-PL" sz="3600" dirty="0">
                <a:solidFill>
                  <a:srgbClr val="000090"/>
                </a:solidFill>
                <a:ea typeface="ＭＳ Ｐゴシック" panose="020B0600070205080204" pitchFamily="34" charset="-128"/>
              </a:rPr>
              <a:t> </a:t>
            </a:r>
            <a:r>
              <a:rPr lang="en-US" altLang="pl-PL" sz="3600" dirty="0" err="1">
                <a:solidFill>
                  <a:srgbClr val="000090"/>
                </a:solidFill>
                <a:ea typeface="ＭＳ Ｐゴシック" panose="020B0600070205080204" pitchFamily="34" charset="-128"/>
              </a:rPr>
              <a:t>leczenia</a:t>
            </a:r>
            <a:r>
              <a:rPr lang="en-US" altLang="pl-PL" sz="3600" dirty="0">
                <a:solidFill>
                  <a:srgbClr val="000090"/>
                </a:solidFill>
                <a:ea typeface="ＭＳ Ｐゴシック" panose="020B0600070205080204" pitchFamily="34" charset="-128"/>
              </a:rPr>
              <a:t> </a:t>
            </a:r>
            <a:r>
              <a:rPr lang="en-US" altLang="pl-PL" sz="3600" dirty="0" err="1">
                <a:solidFill>
                  <a:srgbClr val="000090"/>
                </a:solidFill>
                <a:ea typeface="ＭＳ Ｐゴシック" panose="020B0600070205080204" pitchFamily="34" charset="-128"/>
              </a:rPr>
              <a:t>przeciwzakrzepowego</a:t>
            </a:r>
            <a:r>
              <a:rPr lang="en-US" altLang="pl-PL" sz="3600" dirty="0">
                <a:solidFill>
                  <a:srgbClr val="000090"/>
                </a:solidFill>
                <a:ea typeface="ＭＳ Ｐゴシック" panose="020B0600070205080204" pitchFamily="34" charset="-128"/>
              </a:rPr>
              <a:t> </a:t>
            </a:r>
            <a:r>
              <a:rPr lang="en-US" altLang="pl-PL" sz="3600" dirty="0" err="1">
                <a:solidFill>
                  <a:srgbClr val="000090"/>
                </a:solidFill>
                <a:ea typeface="ＭＳ Ｐゴシック" panose="020B0600070205080204" pitchFamily="34" charset="-128"/>
              </a:rPr>
              <a:t>lub</a:t>
            </a:r>
            <a:r>
              <a:rPr lang="en-US" altLang="pl-PL" sz="3600" dirty="0">
                <a:solidFill>
                  <a:srgbClr val="000090"/>
                </a:solidFill>
                <a:ea typeface="ＭＳ Ｐゴシック" panose="020B0600070205080204" pitchFamily="34" charset="-128"/>
              </a:rPr>
              <a:t> PCI</a:t>
            </a:r>
          </a:p>
        </p:txBody>
      </p:sp>
      <p:pic>
        <p:nvPicPr>
          <p:cNvPr id="56322" name="Picture 5" descr="Doctor_-_Cartoon_1">
            <a:extLst>
              <a:ext uri="{FF2B5EF4-FFF2-40B4-BE49-F238E27FC236}">
                <a16:creationId xmlns:a16="http://schemas.microsoft.com/office/drawing/2014/main" id="{8B5AD320-91D0-7041-83BF-E19AA53F4B4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lum bright="-12000" contrast="2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5688" y="4826000"/>
            <a:ext cx="846137" cy="16129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CDD8D43-0EF9-784F-9AD4-ED30AB212F7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>
              <a:defRPr/>
            </a:pPr>
            <a:r>
              <a:rPr lang="pl-PL" dirty="0" err="1"/>
              <a:t>hscTn</a:t>
            </a:r>
            <a:r>
              <a:rPr lang="pl-PL" dirty="0"/>
              <a:t> w stratyfikacji ryzyka</a:t>
            </a:r>
          </a:p>
        </p:txBody>
      </p:sp>
      <p:sp>
        <p:nvSpPr>
          <p:cNvPr id="61442" name="Content Placeholder 2">
            <a:extLst>
              <a:ext uri="{FF2B5EF4-FFF2-40B4-BE49-F238E27FC236}">
                <a16:creationId xmlns:a16="http://schemas.microsoft.com/office/drawing/2014/main" id="{6AC85673-C8FA-264B-8141-1336BE2CEEB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 algn="ctr">
              <a:buFont typeface="Arial" panose="020B0604020202020204" pitchFamily="34" charset="0"/>
              <a:buNone/>
            </a:pPr>
            <a:r>
              <a:rPr lang="en-US" altLang="pl-PL" sz="3200" dirty="0" err="1">
                <a:ea typeface="ＭＳ Ｐゴシック" panose="020B0600070205080204" pitchFamily="34" charset="-128"/>
              </a:rPr>
              <a:t>Stężenie</a:t>
            </a:r>
            <a:r>
              <a:rPr lang="en-US" altLang="pl-PL" sz="3200" dirty="0">
                <a:ea typeface="ＭＳ Ｐゴシック" panose="020B0600070205080204" pitchFamily="34" charset="-128"/>
              </a:rPr>
              <a:t> </a:t>
            </a:r>
            <a:r>
              <a:rPr lang="en-US" altLang="pl-PL" sz="3200" dirty="0" err="1">
                <a:ea typeface="ＭＳ Ｐゴシック" panose="020B0600070205080204" pitchFamily="34" charset="-128"/>
              </a:rPr>
              <a:t>cTn</a:t>
            </a:r>
            <a:r>
              <a:rPr lang="en-US" altLang="pl-PL" sz="3200" dirty="0">
                <a:ea typeface="ＭＳ Ｐゴシック" panose="020B0600070205080204" pitchFamily="34" charset="-128"/>
              </a:rPr>
              <a:t> </a:t>
            </a:r>
            <a:r>
              <a:rPr lang="en-US" altLang="pl-PL" sz="3200" dirty="0" err="1">
                <a:ea typeface="ＭＳ Ｐゴシック" panose="020B0600070205080204" pitchFamily="34" charset="-128"/>
              </a:rPr>
              <a:t>poniżej</a:t>
            </a:r>
            <a:r>
              <a:rPr lang="en-US" altLang="pl-PL" sz="3200" dirty="0">
                <a:ea typeface="ＭＳ Ｐゴシック" panose="020B0600070205080204" pitchFamily="34" charset="-128"/>
              </a:rPr>
              <a:t> </a:t>
            </a:r>
            <a:r>
              <a:rPr lang="en-US" altLang="pl-PL" sz="3200" dirty="0" err="1">
                <a:ea typeface="ＭＳ Ｐゴシック" panose="020B0600070205080204" pitchFamily="34" charset="-128"/>
              </a:rPr>
              <a:t>wartości</a:t>
            </a:r>
            <a:r>
              <a:rPr lang="en-US" altLang="pl-PL" sz="3200" dirty="0">
                <a:ea typeface="ＭＳ Ｐゴシック" panose="020B0600070205080204" pitchFamily="34" charset="-128"/>
              </a:rPr>
              <a:t> </a:t>
            </a:r>
            <a:r>
              <a:rPr lang="en-US" altLang="pl-PL" sz="3200" dirty="0" err="1">
                <a:ea typeface="ＭＳ Ｐゴシック" panose="020B0600070205080204" pitchFamily="34" charset="-128"/>
              </a:rPr>
              <a:t>decyzyjnej</a:t>
            </a:r>
            <a:r>
              <a:rPr lang="en-US" altLang="pl-PL" sz="3200" dirty="0">
                <a:ea typeface="ＭＳ Ｐゴシック" panose="020B0600070205080204" pitchFamily="34" charset="-128"/>
              </a:rPr>
              <a:t> </a:t>
            </a:r>
            <a:r>
              <a:rPr lang="en-US" altLang="pl-PL" sz="3200" dirty="0" err="1">
                <a:ea typeface="ＭＳ Ｐゴシック" panose="020B0600070205080204" pitchFamily="34" charset="-128"/>
              </a:rPr>
              <a:t>dla</a:t>
            </a:r>
            <a:r>
              <a:rPr lang="en-US" altLang="pl-PL" sz="3200" dirty="0">
                <a:ea typeface="ＭＳ Ｐゴシック" panose="020B0600070205080204" pitchFamily="34" charset="-128"/>
              </a:rPr>
              <a:t> </a:t>
            </a:r>
            <a:r>
              <a:rPr lang="en-US" altLang="pl-PL" sz="3200" dirty="0" err="1">
                <a:ea typeface="ＭＳ Ｐゴシック" panose="020B0600070205080204" pitchFamily="34" charset="-128"/>
              </a:rPr>
              <a:t>rozpoznania</a:t>
            </a:r>
            <a:r>
              <a:rPr lang="en-US" altLang="pl-PL" sz="3200" dirty="0">
                <a:ea typeface="ＭＳ Ｐゴシック" panose="020B0600070205080204" pitchFamily="34" charset="-128"/>
              </a:rPr>
              <a:t> </a:t>
            </a:r>
            <a:r>
              <a:rPr lang="en-US" altLang="pl-PL" sz="3200" dirty="0" err="1">
                <a:ea typeface="ＭＳ Ｐゴシック" panose="020B0600070205080204" pitchFamily="34" charset="-128"/>
              </a:rPr>
              <a:t>uszkodzenia</a:t>
            </a:r>
            <a:r>
              <a:rPr lang="en-US" altLang="pl-PL" sz="3200" dirty="0">
                <a:ea typeface="ＭＳ Ｐゴシック" panose="020B0600070205080204" pitchFamily="34" charset="-128"/>
              </a:rPr>
              <a:t> miokardium, ale </a:t>
            </a:r>
            <a:r>
              <a:rPr lang="en-US" altLang="pl-PL" sz="3200" b="1" dirty="0" err="1">
                <a:solidFill>
                  <a:srgbClr val="FF0000"/>
                </a:solidFill>
                <a:ea typeface="ＭＳ Ｐゴシック" panose="020B0600070205080204" pitchFamily="34" charset="-128"/>
              </a:rPr>
              <a:t>powyżej</a:t>
            </a:r>
            <a:r>
              <a:rPr lang="en-US" altLang="pl-PL" sz="3200" b="1" dirty="0">
                <a:solidFill>
                  <a:srgbClr val="FF0000"/>
                </a:solidFill>
                <a:ea typeface="ＭＳ Ｐゴシック" panose="020B0600070205080204" pitchFamily="34" charset="-128"/>
              </a:rPr>
              <a:t> </a:t>
            </a:r>
            <a:r>
              <a:rPr lang="en-US" altLang="pl-PL" sz="3200" b="1" dirty="0" err="1">
                <a:solidFill>
                  <a:srgbClr val="FF0000"/>
                </a:solidFill>
                <a:ea typeface="ＭＳ Ｐゴシック" panose="020B0600070205080204" pitchFamily="34" charset="-128"/>
              </a:rPr>
              <a:t>granicy</a:t>
            </a:r>
            <a:r>
              <a:rPr lang="en-US" altLang="pl-PL" sz="3200" b="1" dirty="0">
                <a:solidFill>
                  <a:srgbClr val="FF0000"/>
                </a:solidFill>
                <a:ea typeface="ＭＳ Ｐゴシック" panose="020B0600070205080204" pitchFamily="34" charset="-128"/>
              </a:rPr>
              <a:t> </a:t>
            </a:r>
            <a:r>
              <a:rPr lang="en-US" altLang="pl-PL" sz="3200" b="1" dirty="0" err="1">
                <a:solidFill>
                  <a:srgbClr val="FF0000"/>
                </a:solidFill>
                <a:ea typeface="ＭＳ Ｐゴシック" panose="020B0600070205080204" pitchFamily="34" charset="-128"/>
              </a:rPr>
              <a:t>wykrywalności</a:t>
            </a:r>
            <a:r>
              <a:rPr lang="en-US" altLang="pl-PL" sz="3200" b="1" dirty="0">
                <a:solidFill>
                  <a:srgbClr val="FF0000"/>
                </a:solidFill>
                <a:ea typeface="ＭＳ Ｐゴシック" panose="020B0600070205080204" pitchFamily="34" charset="-128"/>
              </a:rPr>
              <a:t> (</a:t>
            </a:r>
            <a:r>
              <a:rPr lang="en-US" altLang="pl-PL" sz="3200" b="1" dirty="0" err="1">
                <a:solidFill>
                  <a:srgbClr val="FF0000"/>
                </a:solidFill>
                <a:ea typeface="ＭＳ Ｐゴシック" panose="020B0600070205080204" pitchFamily="34" charset="-128"/>
              </a:rPr>
              <a:t>LoD</a:t>
            </a:r>
            <a:r>
              <a:rPr lang="en-US" altLang="pl-PL" sz="3200" b="1" dirty="0">
                <a:solidFill>
                  <a:srgbClr val="FF0000"/>
                </a:solidFill>
                <a:ea typeface="ＭＳ Ｐゴシック" panose="020B0600070205080204" pitchFamily="34" charset="-128"/>
              </a:rPr>
              <a:t>)</a:t>
            </a:r>
            <a:r>
              <a:rPr lang="en-US" altLang="pl-PL" sz="3200" dirty="0">
                <a:ea typeface="ＭＳ Ｐゴシック" panose="020B0600070205080204" pitchFamily="34" charset="-128"/>
              </a:rPr>
              <a:t> </a:t>
            </a:r>
            <a:r>
              <a:rPr lang="en-US" altLang="pl-PL" sz="3200" dirty="0" err="1">
                <a:ea typeface="ＭＳ Ｐゴシック" panose="020B0600070205080204" pitchFamily="34" charset="-128"/>
              </a:rPr>
              <a:t>odzwierciedla</a:t>
            </a:r>
            <a:r>
              <a:rPr lang="en-US" altLang="pl-PL" sz="3200" dirty="0">
                <a:ea typeface="ＭＳ Ｐゴシック" panose="020B0600070205080204" pitchFamily="34" charset="-128"/>
              </a:rPr>
              <a:t> </a:t>
            </a:r>
            <a:r>
              <a:rPr lang="en-US" altLang="pl-PL" sz="3200" dirty="0" err="1">
                <a:ea typeface="ＭＳ Ｐゴシック" panose="020B0600070205080204" pitchFamily="34" charset="-128"/>
              </a:rPr>
              <a:t>zaburzenia</a:t>
            </a:r>
            <a:r>
              <a:rPr lang="en-US" altLang="pl-PL" sz="3200" dirty="0">
                <a:ea typeface="ＭＳ Ｐゴシック" panose="020B0600070205080204" pitchFamily="34" charset="-128"/>
              </a:rPr>
              <a:t> </a:t>
            </a:r>
            <a:r>
              <a:rPr lang="en-US" altLang="pl-PL" sz="3200" dirty="0" err="1">
                <a:ea typeface="ＭＳ Ｐゴシック" panose="020B0600070205080204" pitchFamily="34" charset="-128"/>
              </a:rPr>
              <a:t>perfuzji</a:t>
            </a:r>
            <a:r>
              <a:rPr lang="en-US" altLang="pl-PL" sz="3200" dirty="0">
                <a:ea typeface="ＭＳ Ｐゴシック" panose="020B0600070205080204" pitchFamily="34" charset="-128"/>
              </a:rPr>
              <a:t> </a:t>
            </a:r>
            <a:r>
              <a:rPr lang="en-US" altLang="pl-PL" sz="3200" dirty="0" err="1">
                <a:ea typeface="ＭＳ Ｐゴシック" panose="020B0600070205080204" pitchFamily="34" charset="-128"/>
              </a:rPr>
              <a:t>mięśnia</a:t>
            </a:r>
            <a:r>
              <a:rPr lang="en-US" altLang="pl-PL" sz="3200" dirty="0">
                <a:ea typeface="ＭＳ Ｐゴシック" panose="020B0600070205080204" pitchFamily="34" charset="-128"/>
              </a:rPr>
              <a:t> </a:t>
            </a:r>
            <a:r>
              <a:rPr lang="en-US" altLang="pl-PL" sz="3200" dirty="0" err="1">
                <a:ea typeface="ＭＳ Ｐゴシック" panose="020B0600070205080204" pitchFamily="34" charset="-128"/>
              </a:rPr>
              <a:t>sercowego</a:t>
            </a:r>
            <a:r>
              <a:rPr lang="en-US" altLang="pl-PL" sz="3200" dirty="0">
                <a:ea typeface="ＭＳ Ｐゴシック" panose="020B0600070205080204" pitchFamily="34" charset="-128"/>
              </a:rPr>
              <a:t> </a:t>
            </a:r>
            <a:r>
              <a:rPr lang="en-US" altLang="pl-PL" sz="3200" dirty="0" err="1">
                <a:ea typeface="ＭＳ Ｐゴシック" panose="020B0600070205080204" pitchFamily="34" charset="-128"/>
              </a:rPr>
              <a:t>powodowane</a:t>
            </a:r>
            <a:r>
              <a:rPr lang="en-US" altLang="pl-PL" sz="3200" dirty="0">
                <a:ea typeface="ＭＳ Ｐゴシック" panose="020B0600070205080204" pitchFamily="34" charset="-128"/>
              </a:rPr>
              <a:t> </a:t>
            </a:r>
            <a:r>
              <a:rPr lang="en-US" altLang="pl-PL" sz="3200" dirty="0" err="1">
                <a:ea typeface="ＭＳ Ｐゴシック" panose="020B0600070205080204" pitchFamily="34" charset="-128"/>
              </a:rPr>
              <a:t>mikroembolizacją</a:t>
            </a:r>
            <a:r>
              <a:rPr lang="cs-CZ" altLang="pl-PL" sz="3200" dirty="0">
                <a:ea typeface="ＭＳ Ｐゴシック" panose="020B0600070205080204" pitchFamily="34" charset="-128"/>
              </a:rPr>
              <a:t> </a:t>
            </a:r>
            <a:r>
              <a:rPr lang="en-US" altLang="pl-PL" sz="3200" dirty="0" err="1">
                <a:ea typeface="ＭＳ Ｐゴシック" panose="020B0600070205080204" pitchFamily="34" charset="-128"/>
              </a:rPr>
              <a:t>oraz</a:t>
            </a:r>
            <a:r>
              <a:rPr lang="en-US" altLang="pl-PL" sz="3200" dirty="0">
                <a:ea typeface="ＭＳ Ｐゴシック" panose="020B0600070205080204" pitchFamily="34" charset="-128"/>
              </a:rPr>
              <a:t> </a:t>
            </a:r>
            <a:r>
              <a:rPr lang="en-US" altLang="pl-PL" sz="3200" dirty="0" err="1">
                <a:ea typeface="ＭＳ Ｐゴシック" panose="020B0600070205080204" pitchFamily="34" charset="-128"/>
              </a:rPr>
              <a:t>skurczem</a:t>
            </a:r>
            <a:r>
              <a:rPr lang="en-US" altLang="pl-PL" sz="3200" dirty="0">
                <a:ea typeface="ＭＳ Ｐゴシック" panose="020B0600070205080204" pitchFamily="34" charset="-128"/>
              </a:rPr>
              <a:t> </a:t>
            </a:r>
            <a:r>
              <a:rPr lang="en-US" altLang="pl-PL" sz="3200" dirty="0" err="1">
                <a:ea typeface="ＭＳ Ｐゴシック" panose="020B0600070205080204" pitchFamily="34" charset="-128"/>
              </a:rPr>
              <a:t>małych</a:t>
            </a:r>
            <a:r>
              <a:rPr lang="en-US" altLang="pl-PL" sz="3200" dirty="0">
                <a:ea typeface="ＭＳ Ｐゴシック" panose="020B0600070205080204" pitchFamily="34" charset="-128"/>
              </a:rPr>
              <a:t> </a:t>
            </a:r>
            <a:r>
              <a:rPr lang="en-US" altLang="pl-PL" sz="3200" dirty="0" err="1">
                <a:ea typeface="ＭＳ Ｐゴシック" panose="020B0600070205080204" pitchFamily="34" charset="-128"/>
              </a:rPr>
              <a:t>naczyń</a:t>
            </a:r>
            <a:r>
              <a:rPr lang="en-US" altLang="pl-PL" sz="3200" dirty="0">
                <a:ea typeface="ＭＳ Ｐゴシック" panose="020B0600070205080204" pitchFamily="34" charset="-128"/>
              </a:rPr>
              <a:t> I </a:t>
            </a:r>
            <a:r>
              <a:rPr lang="en-US" altLang="pl-PL" sz="3200" dirty="0" err="1">
                <a:ea typeface="ＭＳ Ｐゴシック" panose="020B0600070205080204" pitchFamily="34" charset="-128"/>
              </a:rPr>
              <a:t>wskazuje</a:t>
            </a:r>
            <a:r>
              <a:rPr lang="en-US" altLang="pl-PL" sz="3200" dirty="0">
                <a:ea typeface="ＭＳ Ｐゴシック" panose="020B0600070205080204" pitchFamily="34" charset="-128"/>
              </a:rPr>
              <a:t> </a:t>
            </a:r>
            <a:r>
              <a:rPr lang="en-US" altLang="pl-PL" sz="3200" dirty="0" err="1">
                <a:ea typeface="ＭＳ Ｐゴシック" panose="020B0600070205080204" pitchFamily="34" charset="-128"/>
              </a:rPr>
              <a:t>na</a:t>
            </a:r>
            <a:r>
              <a:rPr lang="en-US" altLang="pl-PL" sz="3200" dirty="0">
                <a:ea typeface="ＭＳ Ｐゴシック" panose="020B0600070205080204" pitchFamily="34" charset="-128"/>
              </a:rPr>
              <a:t> </a:t>
            </a:r>
            <a:r>
              <a:rPr lang="en-US" altLang="pl-PL" sz="3200" dirty="0" err="1">
                <a:ea typeface="ＭＳ Ｐゴシック" panose="020B0600070205080204" pitchFamily="34" charset="-128"/>
              </a:rPr>
              <a:t>zwiększone</a:t>
            </a:r>
            <a:r>
              <a:rPr lang="en-US" altLang="pl-PL" sz="3200" dirty="0">
                <a:ea typeface="ＭＳ Ｐゴシック" panose="020B0600070205080204" pitchFamily="34" charset="-128"/>
              </a:rPr>
              <a:t> </a:t>
            </a:r>
            <a:r>
              <a:rPr lang="en-US" altLang="pl-PL" sz="3200" dirty="0" err="1">
                <a:ea typeface="ＭＳ Ｐゴシック" panose="020B0600070205080204" pitchFamily="34" charset="-128"/>
              </a:rPr>
              <a:t>ryzyko</a:t>
            </a:r>
            <a:r>
              <a:rPr lang="en-US" altLang="pl-PL" sz="3200" dirty="0">
                <a:ea typeface="ＭＳ Ｐゴシック" panose="020B0600070205080204" pitchFamily="34" charset="-128"/>
              </a:rPr>
              <a:t> </a:t>
            </a:r>
            <a:r>
              <a:rPr lang="en-US" altLang="pl-PL" sz="3200" dirty="0" err="1">
                <a:ea typeface="ＭＳ Ｐゴシック" panose="020B0600070205080204" pitchFamily="34" charset="-128"/>
              </a:rPr>
              <a:t>niekorzystnego</a:t>
            </a:r>
            <a:r>
              <a:rPr lang="en-US" altLang="pl-PL" sz="3200" dirty="0">
                <a:ea typeface="ＭＳ Ｐゴシック" panose="020B0600070205080204" pitchFamily="34" charset="-128"/>
              </a:rPr>
              <a:t> </a:t>
            </a:r>
            <a:r>
              <a:rPr lang="en-US" altLang="pl-PL" sz="3200" dirty="0" err="1">
                <a:ea typeface="ＭＳ Ｐゴシック" panose="020B0600070205080204" pitchFamily="34" charset="-128"/>
              </a:rPr>
              <a:t>przebiegu</a:t>
            </a:r>
            <a:r>
              <a:rPr lang="en-US" altLang="pl-PL" sz="3200" dirty="0">
                <a:ea typeface="ＭＳ Ｐゴシック" panose="020B0600070205080204" pitchFamily="34" charset="-128"/>
              </a:rPr>
              <a:t> OZW.</a:t>
            </a:r>
            <a:endParaRPr lang="cs-CZ" altLang="pl-PL" sz="3200" dirty="0">
              <a:ea typeface="ＭＳ Ｐゴシック" panose="020B0600070205080204" pitchFamily="34" charset="-128"/>
            </a:endParaRPr>
          </a:p>
          <a:p>
            <a:pPr marL="0" indent="0" algn="ctr">
              <a:buFont typeface="Arial" panose="020B0604020202020204" pitchFamily="34" charset="0"/>
              <a:buNone/>
            </a:pPr>
            <a:endParaRPr lang="pl-PL" altLang="pl-PL" sz="3200" dirty="0">
              <a:ea typeface="ＭＳ Ｐゴシック" panose="020B0600070205080204" pitchFamily="34" charset="-128"/>
            </a:endParaRPr>
          </a:p>
        </p:txBody>
      </p:sp>
    </p:spTree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9633" name="Picture 1">
            <a:extLst>
              <a:ext uri="{FF2B5EF4-FFF2-40B4-BE49-F238E27FC236}">
                <a16:creationId xmlns:a16="http://schemas.microsoft.com/office/drawing/2014/main" id="{6E142269-382E-CE44-B11E-5DED59615A12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4800" y="1409700"/>
            <a:ext cx="8521700" cy="4038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0961" name="Group 12"/>
          <p:cNvGrpSpPr>
            <a:grpSpLocks/>
          </p:cNvGrpSpPr>
          <p:nvPr/>
        </p:nvGrpSpPr>
        <p:grpSpPr bwMode="auto">
          <a:xfrm>
            <a:off x="5257800" y="3962400"/>
            <a:ext cx="3505200" cy="1554163"/>
            <a:chOff x="5348" y="3113"/>
            <a:chExt cx="2208" cy="979"/>
          </a:xfrm>
        </p:grpSpPr>
        <p:pic>
          <p:nvPicPr>
            <p:cNvPr id="40964" name="Picture 13" descr="mailbo15">
              <a:hlinkClick r:id="rId2"/>
            </p:cNvPr>
            <p:cNvPicPr>
              <a:picLocks noChangeAspect="1" noChangeArrowheads="1" noCrop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5348" y="3113"/>
              <a:ext cx="828" cy="72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 xmlns="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40965" name="Text Box 14"/>
            <p:cNvSpPr txBox="1">
              <a:spLocks noChangeArrowheads="1"/>
            </p:cNvSpPr>
            <p:nvPr/>
          </p:nvSpPr>
          <p:spPr bwMode="auto">
            <a:xfrm>
              <a:off x="5348" y="3840"/>
              <a:ext cx="2208" cy="25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 xmlns="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  <a:cs typeface="ＭＳ Ｐゴシック" charset="0"/>
                </a:defRPr>
              </a:lvl1pPr>
              <a:lvl2pPr marL="742950" indent="-285750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2pPr>
              <a:lvl3pPr marL="1143000" indent="-228600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3pPr>
              <a:lvl4pPr marL="1600200" indent="-228600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4pPr>
              <a:lvl5pPr marL="2057400" indent="-228600" eaLnBrk="0" hangingPunct="0"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Arial" charset="0"/>
                  <a:ea typeface="ＭＳ Ｐゴシック" charset="0"/>
                </a:defRPr>
              </a:lvl9pPr>
            </a:lstStyle>
            <a:p>
              <a:pPr>
                <a:spcBef>
                  <a:spcPct val="50000"/>
                </a:spcBef>
              </a:pPr>
              <a:r>
                <a:rPr lang="pl-PL" sz="2000" b="1" dirty="0" err="1">
                  <a:latin typeface="Lucida Sans Unicode" charset="0"/>
                </a:rPr>
                <a:t>bogdan.solnica@uj.edu.pl</a:t>
              </a:r>
              <a:endParaRPr lang="pl-PL" sz="2000" b="1" dirty="0">
                <a:latin typeface="Lucida Sans Unicode" charset="0"/>
              </a:endParaRPr>
            </a:p>
          </p:txBody>
        </p:sp>
      </p:grpSp>
      <p:sp>
        <p:nvSpPr>
          <p:cNvPr id="13" name="TextBox 12"/>
          <p:cNvSpPr txBox="1"/>
          <p:nvPr/>
        </p:nvSpPr>
        <p:spPr>
          <a:xfrm>
            <a:off x="3632200" y="1600200"/>
            <a:ext cx="5334000" cy="1446550"/>
          </a:xfrm>
          <a:prstGeom prst="rect">
            <a:avLst/>
          </a:prstGeom>
          <a:noFill/>
        </p:spPr>
        <p:txBody>
          <a:bodyPr wrap="squar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37931725" indent="-37474525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9144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1371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18288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pl-PL" sz="4400" dirty="0">
                <a:solidFill>
                  <a:schemeClr val="tx2"/>
                </a:solidFill>
                <a:latin typeface="+mj-lt"/>
              </a:rPr>
              <a:t>Dziękuję Państwu za uwagę!</a:t>
            </a:r>
          </a:p>
        </p:txBody>
      </p:sp>
      <p:pic>
        <p:nvPicPr>
          <p:cNvPr id="6" name="Picture 8" descr="animated_heart_head_crying">
            <a:extLst>
              <a:ext uri="{FF2B5EF4-FFF2-40B4-BE49-F238E27FC236}">
                <a16:creationId xmlns:a16="http://schemas.microsoft.com/office/drawing/2014/main" id="{C6D7B86F-FF0E-D062-2F37-499E700FCA83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36366" y="2718146"/>
            <a:ext cx="2108714" cy="182131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448298474"/>
      </p:ext>
    </p:extLst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Clarity">
  <a:themeElements>
    <a:clrScheme name="Clarity">
      <a:dk1>
        <a:srgbClr val="292934"/>
      </a:dk1>
      <a:lt1>
        <a:srgbClr val="FFFFFF"/>
      </a:lt1>
      <a:dk2>
        <a:srgbClr val="D2533C"/>
      </a:dk2>
      <a:lt2>
        <a:srgbClr val="F3F2DC"/>
      </a:lt2>
      <a:accent1>
        <a:srgbClr val="93A299"/>
      </a:accent1>
      <a:accent2>
        <a:srgbClr val="AD8F67"/>
      </a:accent2>
      <a:accent3>
        <a:srgbClr val="726056"/>
      </a:accent3>
      <a:accent4>
        <a:srgbClr val="4C5A6A"/>
      </a:accent4>
      <a:accent5>
        <a:srgbClr val="808DA0"/>
      </a:accent5>
      <a:accent6>
        <a:srgbClr val="79463D"/>
      </a:accent6>
      <a:hlink>
        <a:srgbClr val="0000FF"/>
      </a:hlink>
      <a:folHlink>
        <a:srgbClr val="800080"/>
      </a:folHlink>
    </a:clrScheme>
    <a:fontScheme name="Office Classic 2">
      <a:majorFont>
        <a:latin typeface="Arial"/>
        <a:ea typeface=""/>
        <a:cs typeface=""/>
        <a:font script="Jpan" typeface="ＭＳ Ｐゴシック"/>
        <a:font script="Hang" typeface="돋움"/>
        <a:font script="Hans" typeface="华文新魏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돋움"/>
        <a:font script="Hans" typeface="华文新魏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Clarity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hade val="86000"/>
                <a:satMod val="140000"/>
              </a:schemeClr>
            </a:gs>
            <a:gs pos="45000">
              <a:schemeClr val="phClr">
                <a:tint val="48000"/>
                <a:satMod val="150000"/>
              </a:schemeClr>
            </a:gs>
            <a:gs pos="100000">
              <a:schemeClr val="phClr">
                <a:tint val="28000"/>
                <a:satMod val="160000"/>
              </a:schemeClr>
            </a:gs>
          </a:gsLst>
          <a:path path="circle">
            <a:fillToRect l="100000" t="100000" r="100000" b="100000"/>
          </a:path>
        </a:gradFill>
        <a:gradFill rotWithShape="1">
          <a:gsLst>
            <a:gs pos="0">
              <a:schemeClr val="phClr">
                <a:shade val="70000"/>
                <a:satMod val="150000"/>
              </a:schemeClr>
            </a:gs>
            <a:gs pos="34000">
              <a:schemeClr val="phClr">
                <a:shade val="70000"/>
                <a:satMod val="140000"/>
              </a:schemeClr>
            </a:gs>
            <a:gs pos="70000">
              <a:schemeClr val="phClr">
                <a:tint val="100000"/>
                <a:shade val="90000"/>
                <a:satMod val="140000"/>
              </a:schemeClr>
            </a:gs>
            <a:gs pos="100000">
              <a:schemeClr val="phClr">
                <a:tint val="100000"/>
                <a:shade val="100000"/>
                <a:satMod val="100000"/>
              </a:schemeClr>
            </a:gs>
          </a:gsLst>
          <a:path path="circle">
            <a:fillToRect l="100000" t="100000" r="100000" b="100000"/>
          </a:path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26425" cap="flat" cmpd="sng" algn="ctr">
          <a:solidFill>
            <a:schemeClr val="phClr"/>
          </a:solidFill>
          <a:prstDash val="solid"/>
        </a:ln>
        <a:ln w="4445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2700000" algn="br" rotWithShape="0">
              <a:srgbClr val="000000">
                <a:alpha val="60000"/>
              </a:srgbClr>
            </a:outerShdw>
          </a:effectLst>
        </a:effectStyle>
        <a:effectStyle>
          <a:effectLst>
            <a:outerShdw blurRad="38100" dist="25400" dir="2700000" algn="br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balanced" dir="t">
              <a:rot lat="0" lon="0" rev="5100000"/>
            </a:lightRig>
          </a:scene3d>
          <a:sp3d contourW="6350">
            <a:bevelT w="29210" h="12700"/>
            <a:contourClr>
              <a:schemeClr val="phClr">
                <a:shade val="30000"/>
                <a:satMod val="13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85000"/>
                <a:satMod val="180000"/>
              </a:schemeClr>
            </a:gs>
            <a:gs pos="40000">
              <a:schemeClr val="phClr">
                <a:tint val="95000"/>
                <a:shade val="85000"/>
                <a:satMod val="150000"/>
              </a:schemeClr>
            </a:gs>
            <a:gs pos="100000">
              <a:schemeClr val="phClr">
                <a:shade val="45000"/>
                <a:satMod val="200000"/>
              </a:schemeClr>
            </a:gs>
          </a:gsLst>
          <a:lin ang="5400000" scaled="0"/>
        </a:gradFill>
        <a:blipFill rotWithShape="1">
          <a:blip xmlns:r="http://schemas.openxmlformats.org/officeDocument/2006/relationships" r:embed="rId1">
            <a:duotone>
              <a:schemeClr val="phClr">
                <a:shade val="55000"/>
              </a:schemeClr>
              <a:schemeClr val="phClr">
                <a:tint val="97000"/>
                <a:satMod val="95000"/>
              </a:schemeClr>
            </a:duotone>
          </a:blip>
          <a:tile tx="0" ty="0" sx="70000" sy="70000" flip="none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Override1.xml><?xml version="1.0" encoding="utf-8"?>
<a:themeOverride xmlns:a="http://schemas.openxmlformats.org/drawingml/2006/main">
  <a:clrScheme name="Clarity">
    <a:dk1>
      <a:srgbClr val="292934"/>
    </a:dk1>
    <a:lt1>
      <a:srgbClr val="FFFFFF"/>
    </a:lt1>
    <a:dk2>
      <a:srgbClr val="D2533C"/>
    </a:dk2>
    <a:lt2>
      <a:srgbClr val="F3F2DC"/>
    </a:lt2>
    <a:accent1>
      <a:srgbClr val="93A299"/>
    </a:accent1>
    <a:accent2>
      <a:srgbClr val="AD8F67"/>
    </a:accent2>
    <a:accent3>
      <a:srgbClr val="726056"/>
    </a:accent3>
    <a:accent4>
      <a:srgbClr val="4C5A6A"/>
    </a:accent4>
    <a:accent5>
      <a:srgbClr val="808DA0"/>
    </a:accent5>
    <a:accent6>
      <a:srgbClr val="79463D"/>
    </a:accent6>
    <a:hlink>
      <a:srgbClr val="0000FF"/>
    </a:hlink>
    <a:folHlink>
      <a:srgbClr val="800080"/>
    </a:folHlink>
  </a:clrScheme>
</a:themeOverride>
</file>

<file path=docProps/app.xml><?xml version="1.0" encoding="utf-8"?>
<Properties xmlns="http://schemas.openxmlformats.org/officeDocument/2006/extended-properties" xmlns:vt="http://schemas.openxmlformats.org/officeDocument/2006/docPropsVTypes">
  <Template>Clarity.thmx</Template>
  <TotalTime>4404</TotalTime>
  <Words>1747</Words>
  <Application>Microsoft Macintosh PowerPoint</Application>
  <PresentationFormat>Pokaz na ekranie (4:3)</PresentationFormat>
  <Paragraphs>243</Paragraphs>
  <Slides>43</Slides>
  <Notes>0</Notes>
  <HiddenSlides>0</HiddenSlides>
  <MMClips>0</MMClips>
  <ScaleCrop>false</ScaleCrop>
  <HeadingPairs>
    <vt:vector size="6" baseType="variant">
      <vt:variant>
        <vt:lpstr>Używane czcionki</vt:lpstr>
      </vt:variant>
      <vt:variant>
        <vt:i4>5</vt:i4>
      </vt:variant>
      <vt:variant>
        <vt:lpstr>Motyw</vt:lpstr>
      </vt:variant>
      <vt:variant>
        <vt:i4>1</vt:i4>
      </vt:variant>
      <vt:variant>
        <vt:lpstr>Tytuły slajdów</vt:lpstr>
      </vt:variant>
      <vt:variant>
        <vt:i4>43</vt:i4>
      </vt:variant>
    </vt:vector>
  </HeadingPairs>
  <TitlesOfParts>
    <vt:vector size="49" baseType="lpstr">
      <vt:lpstr>Arial</vt:lpstr>
      <vt:lpstr>Calibri</vt:lpstr>
      <vt:lpstr>Lucida Sans Unicode</vt:lpstr>
      <vt:lpstr>Verdana</vt:lpstr>
      <vt:lpstr>Wingdings</vt:lpstr>
      <vt:lpstr>Clarity</vt:lpstr>
      <vt:lpstr>Biochemiczna diagnostyka ostrego zespołu wieńcowego</vt:lpstr>
      <vt:lpstr>Prezentacja programu PowerPoint</vt:lpstr>
      <vt:lpstr>Prezentacja programu PowerPoint</vt:lpstr>
      <vt:lpstr>Prezentacja programu PowerPoint</vt:lpstr>
      <vt:lpstr>Ostry zespół wieńcowy (OZW)</vt:lpstr>
      <vt:lpstr>Prezentacja programu PowerPoint</vt:lpstr>
      <vt:lpstr>Uniwersalna definicja uszkodzenia mięśnia sercowego</vt:lpstr>
      <vt:lpstr>Prezentacja programu PowerPoint</vt:lpstr>
      <vt:lpstr>Prezentacja programu PowerPoint</vt:lpstr>
      <vt:lpstr>Prezentacja programu PowerPoint</vt:lpstr>
      <vt:lpstr>Troponiny sercowe – jednostki </vt:lpstr>
      <vt:lpstr>Nazewnictwo…</vt:lpstr>
      <vt:lpstr>99. perc. ggpr</vt:lpstr>
      <vt:lpstr>cTn w diagnostyce OZW  – czas pobierania próbek krwi  </vt:lpstr>
      <vt:lpstr>Troponiny sercowe - czas oczekiwania na wynik  turn-around time – TAT)</vt:lpstr>
      <vt:lpstr>Troponiny sercowe – POCT</vt:lpstr>
      <vt:lpstr>Prezentacja programu PowerPoint</vt:lpstr>
      <vt:lpstr>Prezentacja programu PowerPoint</vt:lpstr>
      <vt:lpstr>Prezentacja programu PowerPoint</vt:lpstr>
      <vt:lpstr>Kryteria rozpoznania AMI typu 1 i 2</vt:lpstr>
      <vt:lpstr>Zawał typu 2</vt:lpstr>
      <vt:lpstr>Zawał typu 3</vt:lpstr>
      <vt:lpstr>Zawał wikłający procedury rewaskularyzacyjne (PCI, CABG)</vt:lpstr>
      <vt:lpstr>Zawał serca typu 4a</vt:lpstr>
      <vt:lpstr>Prezentacja programu PowerPoint</vt:lpstr>
      <vt:lpstr>Zawał serca typu 5</vt:lpstr>
      <vt:lpstr>Prezentacja programu PowerPoint</vt:lpstr>
      <vt:lpstr>Dorzut zawału (reinfarction)</vt:lpstr>
      <vt:lpstr>Wysokoczułe metody oznaczania troponin sercowych (hs-cTn)</vt:lpstr>
      <vt:lpstr>Prezentacja programu PowerPoint</vt:lpstr>
      <vt:lpstr>Prezentacja programu PowerPoint</vt:lpstr>
      <vt:lpstr>Prezentacja programu PowerPoint</vt:lpstr>
      <vt:lpstr>Prezentacja programu PowerPoint</vt:lpstr>
      <vt:lpstr>Prezentacja programu PowerPoint</vt:lpstr>
      <vt:lpstr>Prezentacja programu PowerPoint</vt:lpstr>
      <vt:lpstr>Prezentacja programu PowerPoint</vt:lpstr>
      <vt:lpstr>Prezentacja programu PowerPoint</vt:lpstr>
      <vt:lpstr>hs-cTnI we wczesnej ocenie ryzyka</vt:lpstr>
      <vt:lpstr>Prezentacja programu PowerPoint</vt:lpstr>
      <vt:lpstr>Prezentacja programu PowerPoint</vt:lpstr>
      <vt:lpstr>hscTn w stratyfikacji ryzyka</vt:lpstr>
      <vt:lpstr>Prezentacja programu PowerPoint</vt:lpstr>
      <vt:lpstr>Prezentacja programu PowerPoint</vt:lpstr>
    </vt:vector>
  </TitlesOfParts>
  <Company>Jagiellonian University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Co nowego z biomarkerami sercowymi - czyli trzecia uniwersalna definicja zawału serca </dc:title>
  <dc:creator>Bogdan Solnica</dc:creator>
  <cp:lastModifiedBy>Krezel, Andrzej</cp:lastModifiedBy>
  <cp:revision>146</cp:revision>
  <dcterms:created xsi:type="dcterms:W3CDTF">2012-12-15T09:47:33Z</dcterms:created>
  <dcterms:modified xsi:type="dcterms:W3CDTF">2022-06-01T22:09:24Z</dcterms:modified>
</cp:coreProperties>
</file>